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18288000" cy="10287000"/>
  <p:notesSz cx="6858000" cy="9144000"/>
  <p:embeddedFontLst>
    <p:embeddedFont>
      <p:font typeface="Gagalin" charset="1" panose="00000500000000000000"/>
      <p:regular r:id="rId62"/>
    </p:embeddedFont>
    <p:embeddedFont>
      <p:font typeface="Glacial Indifference" charset="1" panose="00000000000000000000"/>
      <p:regular r:id="rId63"/>
    </p:embeddedFont>
    <p:embeddedFont>
      <p:font typeface="Arimo Bold" charset="1" panose="020B0704020202020204"/>
      <p:regular r:id="rId64"/>
    </p:embeddedFont>
    <p:embeddedFont>
      <p:font typeface="Arimo" charset="1" panose="020B0604020202020204"/>
      <p:regular r:id="rId65"/>
    </p:embeddedFont>
    <p:embeddedFont>
      <p:font typeface="Lora" charset="1" panose="00000500000000000000"/>
      <p:regular r:id="rId66"/>
    </p:embeddedFont>
    <p:embeddedFont>
      <p:font typeface="Libre Baskerville Bold" charset="1" panose="02000000000000000000"/>
      <p:regular r:id="rId67"/>
    </p:embeddedFont>
    <p:embeddedFont>
      <p:font typeface="Lora Bold" charset="1" panose="00000800000000000000"/>
      <p:regular r:id="rId68"/>
    </p:embeddedFont>
    <p:embeddedFont>
      <p:font typeface="Catchy Mager" charset="1" panose="02000506000000020004"/>
      <p:regular r:id="rId69"/>
    </p:embeddedFont>
    <p:embeddedFont>
      <p:font typeface="DM Sans Bold" charset="1" panose="00000000000000000000"/>
      <p:regular r:id="rId70"/>
    </p:embeddedFont>
    <p:embeddedFont>
      <p:font typeface="Arial" charset="1" panose="020B0502020202020204"/>
      <p:regular r:id="rId71"/>
    </p:embeddedFont>
    <p:embeddedFont>
      <p:font typeface="Glacial Indifference Bold" charset="1" panose="0000080000000000000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jpeg" Type="http://schemas.openxmlformats.org/officeDocument/2006/relationships/image"/><Relationship Id="rId3" Target="../media/VAGtOpqjEjo.mp4" Type="http://schemas.openxmlformats.org/officeDocument/2006/relationships/video"/><Relationship Id="rId4" Target="../media/VAGtOpqjEjo.mp4" Type="http://schemas.microsoft.com/office/2007/relationships/media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703119" y="862500"/>
            <a:ext cx="881762" cy="18288000"/>
            <a:chOff x="0" y="0"/>
            <a:chExt cx="232233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233" cy="4816592"/>
            </a:xfrm>
            <a:custGeom>
              <a:avLst/>
              <a:gdLst/>
              <a:ahLst/>
              <a:cxnLst/>
              <a:rect r="r" b="b" t="t" l="l"/>
              <a:pathLst>
                <a:path h="4816592" w="232233">
                  <a:moveTo>
                    <a:pt x="0" y="0"/>
                  </a:moveTo>
                  <a:lnTo>
                    <a:pt x="232233" y="0"/>
                  </a:lnTo>
                  <a:lnTo>
                    <a:pt x="23223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2233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16398"/>
            <a:ext cx="3412202" cy="1666318"/>
          </a:xfrm>
          <a:custGeom>
            <a:avLst/>
            <a:gdLst/>
            <a:ahLst/>
            <a:cxnLst/>
            <a:rect r="r" b="b" t="t" l="l"/>
            <a:pathLst>
              <a:path h="1666318" w="3412202">
                <a:moveTo>
                  <a:pt x="0" y="0"/>
                </a:moveTo>
                <a:lnTo>
                  <a:pt x="3412202" y="0"/>
                </a:lnTo>
                <a:lnTo>
                  <a:pt x="3412202" y="1666318"/>
                </a:lnTo>
                <a:lnTo>
                  <a:pt x="0" y="1666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4" r="-626" b="-151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0412" y="1401310"/>
            <a:ext cx="15727177" cy="503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4"/>
              </a:lnSpc>
            </a:pPr>
          </a:p>
          <a:p>
            <a:pPr algn="ctr">
              <a:lnSpc>
                <a:spcPts val="7934"/>
              </a:lnSpc>
            </a:pPr>
            <a:r>
              <a:rPr lang="en-US" sz="6899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« Segmentation et Analyse du Comportement Client pour la Réduction du Churn »  </a:t>
            </a:r>
          </a:p>
          <a:p>
            <a:pPr algn="ctr">
              <a:lnSpc>
                <a:spcPts val="793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6457" y="9718347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838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BIENVENUE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989978" y="6841294"/>
            <a:ext cx="8804358" cy="192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4"/>
              </a:lnSpc>
            </a:pPr>
            <a:r>
              <a:rPr lang="en-US" sz="3316" b="true">
                <a:solidFill>
                  <a:srgbClr val="2D3C54"/>
                </a:solidFill>
                <a:latin typeface="Arimo Bold"/>
                <a:ea typeface="Arimo Bold"/>
                <a:cs typeface="Arimo Bold"/>
                <a:sym typeface="Arimo Bold"/>
              </a:rPr>
              <a:t>Encadré par : </a:t>
            </a:r>
          </a:p>
          <a:p>
            <a:pPr algn="ctr">
              <a:lnSpc>
                <a:spcPts val="3814"/>
              </a:lnSpc>
            </a:pPr>
            <a:r>
              <a:rPr lang="en-US" sz="3316" b="true">
                <a:solidFill>
                  <a:srgbClr val="2D3C54"/>
                </a:solidFill>
                <a:latin typeface="Arimo Bold"/>
                <a:ea typeface="Arimo Bold"/>
                <a:cs typeface="Arimo Bold"/>
                <a:sym typeface="Arimo Bold"/>
              </a:rPr>
              <a:t>Aymen Ben Brik &amp; Heni Abidi</a:t>
            </a:r>
          </a:p>
          <a:p>
            <a:pPr algn="ctr">
              <a:lnSpc>
                <a:spcPts val="3814"/>
              </a:lnSpc>
            </a:pPr>
            <a:r>
              <a:rPr lang="en-US" sz="3316">
                <a:solidFill>
                  <a:srgbClr val="2D3C54"/>
                </a:solidFill>
                <a:latin typeface="Arimo"/>
                <a:ea typeface="Arimo"/>
                <a:cs typeface="Arimo"/>
                <a:sym typeface="Arimo"/>
              </a:rPr>
              <a:t>                                  </a:t>
            </a:r>
          </a:p>
          <a:p>
            <a:pPr algn="ctr">
              <a:lnSpc>
                <a:spcPts val="3814"/>
              </a:lnSpc>
            </a:pPr>
            <a:r>
              <a:rPr lang="en-US" sz="3316">
                <a:solidFill>
                  <a:srgbClr val="2D3C54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43081" y="6784144"/>
            <a:ext cx="9444919" cy="287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4"/>
              </a:lnSpc>
            </a:pPr>
            <a:r>
              <a:rPr lang="en-US" sz="3316" b="true">
                <a:solidFill>
                  <a:srgbClr val="2D3C54"/>
                </a:solidFill>
                <a:latin typeface="Arimo Bold"/>
                <a:ea typeface="Arimo Bold"/>
                <a:cs typeface="Arimo Bold"/>
                <a:sym typeface="Arimo Bold"/>
              </a:rPr>
              <a:t>Elaboré par : </a:t>
            </a:r>
          </a:p>
          <a:p>
            <a:pPr algn="ctr">
              <a:lnSpc>
                <a:spcPts val="3814"/>
              </a:lnSpc>
            </a:pPr>
            <a:r>
              <a:rPr lang="en-US" sz="3316" b="true">
                <a:solidFill>
                  <a:srgbClr val="2D3C54"/>
                </a:solidFill>
                <a:latin typeface="Arimo Bold"/>
                <a:ea typeface="Arimo Bold"/>
                <a:cs typeface="Arimo Bold"/>
                <a:sym typeface="Arimo Bold"/>
              </a:rPr>
              <a:t>Balkis Benslimene, Samar Omrani , Ahmed Makhlouf , Nadhir Maamar et Sarah Ben Ghorbel</a:t>
            </a:r>
          </a:p>
          <a:p>
            <a:pPr algn="ctr">
              <a:lnSpc>
                <a:spcPts val="3814"/>
              </a:lnSpc>
            </a:pPr>
          </a:p>
          <a:p>
            <a:pPr algn="ctr">
              <a:lnSpc>
                <a:spcPts val="3814"/>
              </a:lnSpc>
            </a:pPr>
            <a:r>
              <a:rPr lang="en-US" sz="3316">
                <a:solidFill>
                  <a:srgbClr val="2D3C54"/>
                </a:solidFill>
                <a:latin typeface="Arimo"/>
                <a:ea typeface="Arimo"/>
                <a:cs typeface="Arimo"/>
                <a:sym typeface="Arimo"/>
              </a:rPr>
              <a:t>  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96232" y="3091735"/>
            <a:ext cx="2509532" cy="1177265"/>
            <a:chOff x="0" y="0"/>
            <a:chExt cx="660947" cy="310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947" cy="310062"/>
            </a:xfrm>
            <a:custGeom>
              <a:avLst/>
              <a:gdLst/>
              <a:ahLst/>
              <a:cxnLst/>
              <a:rect r="r" b="b" t="t" l="l"/>
              <a:pathLst>
                <a:path h="310062" w="660947">
                  <a:moveTo>
                    <a:pt x="155031" y="0"/>
                  </a:moveTo>
                  <a:lnTo>
                    <a:pt x="505916" y="0"/>
                  </a:lnTo>
                  <a:cubicBezTo>
                    <a:pt x="591537" y="0"/>
                    <a:pt x="660947" y="69410"/>
                    <a:pt x="660947" y="155031"/>
                  </a:cubicBezTo>
                  <a:lnTo>
                    <a:pt x="660947" y="155031"/>
                  </a:lnTo>
                  <a:cubicBezTo>
                    <a:pt x="660947" y="240652"/>
                    <a:pt x="591537" y="310062"/>
                    <a:pt x="505916" y="310062"/>
                  </a:cubicBezTo>
                  <a:lnTo>
                    <a:pt x="155031" y="310062"/>
                  </a:lnTo>
                  <a:cubicBezTo>
                    <a:pt x="69410" y="310062"/>
                    <a:pt x="0" y="240652"/>
                    <a:pt x="0" y="155031"/>
                  </a:cubicBezTo>
                  <a:lnTo>
                    <a:pt x="0" y="155031"/>
                  </a:lnTo>
                  <a:cubicBezTo>
                    <a:pt x="0" y="69410"/>
                    <a:pt x="69410" y="0"/>
                    <a:pt x="1550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660947" cy="395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59"/>
                </a:lnSpc>
              </a:pPr>
              <a:r>
                <a:rPr lang="en-US" b="true" sz="48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72260" y="4527319"/>
            <a:ext cx="12157476" cy="2941208"/>
            <a:chOff x="0" y="0"/>
            <a:chExt cx="3201969" cy="7746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1969" cy="774639"/>
            </a:xfrm>
            <a:custGeom>
              <a:avLst/>
              <a:gdLst/>
              <a:ahLst/>
              <a:cxnLst/>
              <a:rect r="r" b="b" t="t" l="l"/>
              <a:pathLst>
                <a:path h="774639" w="3201969">
                  <a:moveTo>
                    <a:pt x="32477" y="0"/>
                  </a:moveTo>
                  <a:lnTo>
                    <a:pt x="3169492" y="0"/>
                  </a:lnTo>
                  <a:cubicBezTo>
                    <a:pt x="3178106" y="0"/>
                    <a:pt x="3186366" y="3422"/>
                    <a:pt x="3192457" y="9512"/>
                  </a:cubicBezTo>
                  <a:cubicBezTo>
                    <a:pt x="3198547" y="15603"/>
                    <a:pt x="3201969" y="23864"/>
                    <a:pt x="3201969" y="32477"/>
                  </a:cubicBezTo>
                  <a:lnTo>
                    <a:pt x="3201969" y="742162"/>
                  </a:lnTo>
                  <a:cubicBezTo>
                    <a:pt x="3201969" y="760099"/>
                    <a:pt x="3187429" y="774639"/>
                    <a:pt x="3169492" y="774639"/>
                  </a:cubicBezTo>
                  <a:lnTo>
                    <a:pt x="32477" y="774639"/>
                  </a:lnTo>
                  <a:cubicBezTo>
                    <a:pt x="14540" y="774639"/>
                    <a:pt x="0" y="760099"/>
                    <a:pt x="0" y="742162"/>
                  </a:cubicBezTo>
                  <a:lnTo>
                    <a:pt x="0" y="32477"/>
                  </a:lnTo>
                  <a:cubicBezTo>
                    <a:pt x="0" y="14540"/>
                    <a:pt x="14540" y="0"/>
                    <a:pt x="3247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61925"/>
              <a:ext cx="3201969" cy="936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479"/>
                </a:lnSpc>
              </a:pPr>
              <a:r>
                <a:rPr lang="en-US" sz="81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Réalisation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56941" y="1504423"/>
            <a:ext cx="8197855" cy="1036062"/>
            <a:chOff x="0" y="0"/>
            <a:chExt cx="2159106" cy="2728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106" cy="272872"/>
            </a:xfrm>
            <a:custGeom>
              <a:avLst/>
              <a:gdLst/>
              <a:ahLst/>
              <a:cxnLst/>
              <a:rect r="r" b="b" t="t" l="l"/>
              <a:pathLst>
                <a:path h="272872" w="2159106">
                  <a:moveTo>
                    <a:pt x="48164" y="0"/>
                  </a:moveTo>
                  <a:lnTo>
                    <a:pt x="2110942" y="0"/>
                  </a:lnTo>
                  <a:cubicBezTo>
                    <a:pt x="2137542" y="0"/>
                    <a:pt x="2159106" y="21564"/>
                    <a:pt x="2159106" y="48164"/>
                  </a:cubicBezTo>
                  <a:lnTo>
                    <a:pt x="2159106" y="224709"/>
                  </a:lnTo>
                  <a:cubicBezTo>
                    <a:pt x="2159106" y="251309"/>
                    <a:pt x="2137542" y="272872"/>
                    <a:pt x="2110942" y="272872"/>
                  </a:cubicBezTo>
                  <a:lnTo>
                    <a:pt x="48164" y="272872"/>
                  </a:lnTo>
                  <a:cubicBezTo>
                    <a:pt x="21564" y="272872"/>
                    <a:pt x="0" y="251309"/>
                    <a:pt x="0" y="224709"/>
                  </a:cubicBezTo>
                  <a:lnTo>
                    <a:pt x="0" y="48164"/>
                  </a:lnTo>
                  <a:cubicBezTo>
                    <a:pt x="0" y="21564"/>
                    <a:pt x="21564" y="0"/>
                    <a:pt x="48164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59106" cy="349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Compréhension des données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95596" y="2894209"/>
            <a:ext cx="5267969" cy="6478880"/>
          </a:xfrm>
          <a:custGeom>
            <a:avLst/>
            <a:gdLst/>
            <a:ahLst/>
            <a:cxnLst/>
            <a:rect r="r" b="b" t="t" l="l"/>
            <a:pathLst>
              <a:path h="6478880" w="5267969">
                <a:moveTo>
                  <a:pt x="0" y="0"/>
                </a:moveTo>
                <a:lnTo>
                  <a:pt x="5267969" y="0"/>
                </a:lnTo>
                <a:lnTo>
                  <a:pt x="5267969" y="6478880"/>
                </a:lnTo>
                <a:lnTo>
                  <a:pt x="0" y="6478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55" r="0" b="-257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42749" y="3004452"/>
            <a:ext cx="11607131" cy="3129197"/>
          </a:xfrm>
          <a:custGeom>
            <a:avLst/>
            <a:gdLst/>
            <a:ahLst/>
            <a:cxnLst/>
            <a:rect r="r" b="b" t="t" l="l"/>
            <a:pathLst>
              <a:path h="3129197" w="11607131">
                <a:moveTo>
                  <a:pt x="0" y="0"/>
                </a:moveTo>
                <a:lnTo>
                  <a:pt x="11607131" y="0"/>
                </a:lnTo>
                <a:lnTo>
                  <a:pt x="11607131" y="3129197"/>
                </a:lnTo>
                <a:lnTo>
                  <a:pt x="0" y="3129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1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42749" y="6380471"/>
            <a:ext cx="11607131" cy="2938327"/>
          </a:xfrm>
          <a:custGeom>
            <a:avLst/>
            <a:gdLst/>
            <a:ahLst/>
            <a:cxnLst/>
            <a:rect r="r" b="b" t="t" l="l"/>
            <a:pathLst>
              <a:path h="2938327" w="11607131">
                <a:moveTo>
                  <a:pt x="0" y="0"/>
                </a:moveTo>
                <a:lnTo>
                  <a:pt x="11607131" y="0"/>
                </a:lnTo>
                <a:lnTo>
                  <a:pt x="11607131" y="2938327"/>
                </a:lnTo>
                <a:lnTo>
                  <a:pt x="0" y="2938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53" r="0" b="-135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Préparation du Data Warehouse 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56941" y="1504423"/>
            <a:ext cx="8197855" cy="1036062"/>
            <a:chOff x="0" y="0"/>
            <a:chExt cx="2159106" cy="2728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106" cy="272872"/>
            </a:xfrm>
            <a:custGeom>
              <a:avLst/>
              <a:gdLst/>
              <a:ahLst/>
              <a:cxnLst/>
              <a:rect r="r" b="b" t="t" l="l"/>
              <a:pathLst>
                <a:path h="272872" w="2159106">
                  <a:moveTo>
                    <a:pt x="48164" y="0"/>
                  </a:moveTo>
                  <a:lnTo>
                    <a:pt x="2110942" y="0"/>
                  </a:lnTo>
                  <a:cubicBezTo>
                    <a:pt x="2137542" y="0"/>
                    <a:pt x="2159106" y="21564"/>
                    <a:pt x="2159106" y="48164"/>
                  </a:cubicBezTo>
                  <a:lnTo>
                    <a:pt x="2159106" y="224709"/>
                  </a:lnTo>
                  <a:cubicBezTo>
                    <a:pt x="2159106" y="251309"/>
                    <a:pt x="2137542" y="272872"/>
                    <a:pt x="2110942" y="272872"/>
                  </a:cubicBezTo>
                  <a:lnTo>
                    <a:pt x="48164" y="272872"/>
                  </a:lnTo>
                  <a:cubicBezTo>
                    <a:pt x="21564" y="272872"/>
                    <a:pt x="0" y="251309"/>
                    <a:pt x="0" y="224709"/>
                  </a:cubicBezTo>
                  <a:lnTo>
                    <a:pt x="0" y="48164"/>
                  </a:lnTo>
                  <a:cubicBezTo>
                    <a:pt x="0" y="21564"/>
                    <a:pt x="21564" y="0"/>
                    <a:pt x="48164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59106" cy="349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Nettoyage des données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25848" y="5143500"/>
            <a:ext cx="5802362" cy="1305992"/>
            <a:chOff x="0" y="0"/>
            <a:chExt cx="1287145" cy="2897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7145" cy="289710"/>
            </a:xfrm>
            <a:custGeom>
              <a:avLst/>
              <a:gdLst/>
              <a:ahLst/>
              <a:cxnLst/>
              <a:rect r="r" b="b" t="t" l="l"/>
              <a:pathLst>
                <a:path h="289710" w="1287145">
                  <a:moveTo>
                    <a:pt x="68048" y="0"/>
                  </a:moveTo>
                  <a:lnTo>
                    <a:pt x="1219098" y="0"/>
                  </a:lnTo>
                  <a:cubicBezTo>
                    <a:pt x="1256679" y="0"/>
                    <a:pt x="1287145" y="30466"/>
                    <a:pt x="1287145" y="68048"/>
                  </a:cubicBezTo>
                  <a:lnTo>
                    <a:pt x="1287145" y="221662"/>
                  </a:lnTo>
                  <a:cubicBezTo>
                    <a:pt x="1287145" y="239710"/>
                    <a:pt x="1279976" y="257018"/>
                    <a:pt x="1267215" y="269779"/>
                  </a:cubicBezTo>
                  <a:cubicBezTo>
                    <a:pt x="1254453" y="282541"/>
                    <a:pt x="1237145" y="289710"/>
                    <a:pt x="1219098" y="289710"/>
                  </a:cubicBezTo>
                  <a:lnTo>
                    <a:pt x="68048" y="289710"/>
                  </a:lnTo>
                  <a:cubicBezTo>
                    <a:pt x="30466" y="289710"/>
                    <a:pt x="0" y="259244"/>
                    <a:pt x="0" y="221662"/>
                  </a:cubicBezTo>
                  <a:lnTo>
                    <a:pt x="0" y="68048"/>
                  </a:lnTo>
                  <a:cubicBezTo>
                    <a:pt x="0" y="50000"/>
                    <a:pt x="7169" y="32692"/>
                    <a:pt x="19931" y="19931"/>
                  </a:cubicBezTo>
                  <a:cubicBezTo>
                    <a:pt x="32692" y="7169"/>
                    <a:pt x="50000" y="0"/>
                    <a:pt x="68048" y="0"/>
                  </a:cubicBezTo>
                  <a:close/>
                </a:path>
              </a:pathLst>
            </a:custGeom>
            <a:solidFill>
              <a:srgbClr val="FF914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287145" cy="394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343232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la déduplication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528229" y="2778610"/>
            <a:ext cx="10053134" cy="6551017"/>
          </a:xfrm>
          <a:custGeom>
            <a:avLst/>
            <a:gdLst/>
            <a:ahLst/>
            <a:cxnLst/>
            <a:rect r="r" b="b" t="t" l="l"/>
            <a:pathLst>
              <a:path h="6551017" w="10053134">
                <a:moveTo>
                  <a:pt x="0" y="0"/>
                </a:moveTo>
                <a:lnTo>
                  <a:pt x="10053134" y="0"/>
                </a:lnTo>
                <a:lnTo>
                  <a:pt x="10053134" y="6551017"/>
                </a:lnTo>
                <a:lnTo>
                  <a:pt x="0" y="6551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Préparation du Data Warehouse 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56941" y="1504423"/>
            <a:ext cx="8197855" cy="1036062"/>
            <a:chOff x="0" y="0"/>
            <a:chExt cx="2159106" cy="2728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106" cy="272872"/>
            </a:xfrm>
            <a:custGeom>
              <a:avLst/>
              <a:gdLst/>
              <a:ahLst/>
              <a:cxnLst/>
              <a:rect r="r" b="b" t="t" l="l"/>
              <a:pathLst>
                <a:path h="272872" w="2159106">
                  <a:moveTo>
                    <a:pt x="48164" y="0"/>
                  </a:moveTo>
                  <a:lnTo>
                    <a:pt x="2110942" y="0"/>
                  </a:lnTo>
                  <a:cubicBezTo>
                    <a:pt x="2137542" y="0"/>
                    <a:pt x="2159106" y="21564"/>
                    <a:pt x="2159106" y="48164"/>
                  </a:cubicBezTo>
                  <a:lnTo>
                    <a:pt x="2159106" y="224709"/>
                  </a:lnTo>
                  <a:cubicBezTo>
                    <a:pt x="2159106" y="251309"/>
                    <a:pt x="2137542" y="272872"/>
                    <a:pt x="2110942" y="272872"/>
                  </a:cubicBezTo>
                  <a:lnTo>
                    <a:pt x="48164" y="272872"/>
                  </a:lnTo>
                  <a:cubicBezTo>
                    <a:pt x="21564" y="272872"/>
                    <a:pt x="0" y="251309"/>
                    <a:pt x="0" y="224709"/>
                  </a:cubicBezTo>
                  <a:lnTo>
                    <a:pt x="0" y="48164"/>
                  </a:lnTo>
                  <a:cubicBezTo>
                    <a:pt x="0" y="21564"/>
                    <a:pt x="21564" y="0"/>
                    <a:pt x="48164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59106" cy="349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Nettoyage des données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0814" y="4930012"/>
            <a:ext cx="4541814" cy="1718239"/>
            <a:chOff x="0" y="0"/>
            <a:chExt cx="1007516" cy="3811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7516" cy="381159"/>
            </a:xfrm>
            <a:custGeom>
              <a:avLst/>
              <a:gdLst/>
              <a:ahLst/>
              <a:cxnLst/>
              <a:rect r="r" b="b" t="t" l="l"/>
              <a:pathLst>
                <a:path h="381159" w="1007516">
                  <a:moveTo>
                    <a:pt x="86934" y="0"/>
                  </a:moveTo>
                  <a:lnTo>
                    <a:pt x="920582" y="0"/>
                  </a:lnTo>
                  <a:cubicBezTo>
                    <a:pt x="968595" y="0"/>
                    <a:pt x="1007516" y="38922"/>
                    <a:pt x="1007516" y="86934"/>
                  </a:cubicBezTo>
                  <a:lnTo>
                    <a:pt x="1007516" y="294225"/>
                  </a:lnTo>
                  <a:cubicBezTo>
                    <a:pt x="1007516" y="342238"/>
                    <a:pt x="968595" y="381159"/>
                    <a:pt x="920582" y="381159"/>
                  </a:cubicBezTo>
                  <a:lnTo>
                    <a:pt x="86934" y="381159"/>
                  </a:lnTo>
                  <a:cubicBezTo>
                    <a:pt x="63878" y="381159"/>
                    <a:pt x="41766" y="372000"/>
                    <a:pt x="25462" y="355697"/>
                  </a:cubicBezTo>
                  <a:cubicBezTo>
                    <a:pt x="9159" y="339394"/>
                    <a:pt x="0" y="317282"/>
                    <a:pt x="0" y="294225"/>
                  </a:cubicBezTo>
                  <a:lnTo>
                    <a:pt x="0" y="86934"/>
                  </a:lnTo>
                  <a:cubicBezTo>
                    <a:pt x="0" y="63878"/>
                    <a:pt x="9159" y="41766"/>
                    <a:pt x="25462" y="25462"/>
                  </a:cubicBezTo>
                  <a:cubicBezTo>
                    <a:pt x="41766" y="9159"/>
                    <a:pt x="63878" y="0"/>
                    <a:pt x="86934" y="0"/>
                  </a:cubicBezTo>
                  <a:close/>
                </a:path>
              </a:pathLst>
            </a:custGeom>
            <a:solidFill>
              <a:srgbClr val="8BCF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07516" cy="466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343232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Formater les chaînes de caractères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16356" y="3382633"/>
            <a:ext cx="11926066" cy="5530713"/>
          </a:xfrm>
          <a:custGeom>
            <a:avLst/>
            <a:gdLst/>
            <a:ahLst/>
            <a:cxnLst/>
            <a:rect r="r" b="b" t="t" l="l"/>
            <a:pathLst>
              <a:path h="5530713" w="11926066">
                <a:moveTo>
                  <a:pt x="0" y="0"/>
                </a:moveTo>
                <a:lnTo>
                  <a:pt x="11926066" y="0"/>
                </a:lnTo>
                <a:lnTo>
                  <a:pt x="11926066" y="5530713"/>
                </a:lnTo>
                <a:lnTo>
                  <a:pt x="0" y="5530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Préparation du Data Warehouse 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56941" y="1504423"/>
            <a:ext cx="8197855" cy="1036062"/>
            <a:chOff x="0" y="0"/>
            <a:chExt cx="2159106" cy="2728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106" cy="272872"/>
            </a:xfrm>
            <a:custGeom>
              <a:avLst/>
              <a:gdLst/>
              <a:ahLst/>
              <a:cxnLst/>
              <a:rect r="r" b="b" t="t" l="l"/>
              <a:pathLst>
                <a:path h="272872" w="2159106">
                  <a:moveTo>
                    <a:pt x="48164" y="0"/>
                  </a:moveTo>
                  <a:lnTo>
                    <a:pt x="2110942" y="0"/>
                  </a:lnTo>
                  <a:cubicBezTo>
                    <a:pt x="2137542" y="0"/>
                    <a:pt x="2159106" y="21564"/>
                    <a:pt x="2159106" y="48164"/>
                  </a:cubicBezTo>
                  <a:lnTo>
                    <a:pt x="2159106" y="224709"/>
                  </a:lnTo>
                  <a:cubicBezTo>
                    <a:pt x="2159106" y="251309"/>
                    <a:pt x="2137542" y="272872"/>
                    <a:pt x="2110942" y="272872"/>
                  </a:cubicBezTo>
                  <a:lnTo>
                    <a:pt x="48164" y="272872"/>
                  </a:lnTo>
                  <a:cubicBezTo>
                    <a:pt x="21564" y="272872"/>
                    <a:pt x="0" y="251309"/>
                    <a:pt x="0" y="224709"/>
                  </a:cubicBezTo>
                  <a:lnTo>
                    <a:pt x="0" y="48164"/>
                  </a:lnTo>
                  <a:cubicBezTo>
                    <a:pt x="0" y="21564"/>
                    <a:pt x="21564" y="0"/>
                    <a:pt x="48164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59106" cy="349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Nettoyage des données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01000" y="4268557"/>
            <a:ext cx="5067079" cy="1749887"/>
            <a:chOff x="0" y="0"/>
            <a:chExt cx="1124037" cy="3881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24037" cy="388180"/>
            </a:xfrm>
            <a:custGeom>
              <a:avLst/>
              <a:gdLst/>
              <a:ahLst/>
              <a:cxnLst/>
              <a:rect r="r" b="b" t="t" l="l"/>
              <a:pathLst>
                <a:path h="388180" w="1124037">
                  <a:moveTo>
                    <a:pt x="77922" y="0"/>
                  </a:moveTo>
                  <a:lnTo>
                    <a:pt x="1046115" y="0"/>
                  </a:lnTo>
                  <a:cubicBezTo>
                    <a:pt x="1066781" y="0"/>
                    <a:pt x="1086601" y="8210"/>
                    <a:pt x="1101214" y="22823"/>
                  </a:cubicBezTo>
                  <a:cubicBezTo>
                    <a:pt x="1115827" y="37436"/>
                    <a:pt x="1124037" y="57256"/>
                    <a:pt x="1124037" y="77922"/>
                  </a:cubicBezTo>
                  <a:lnTo>
                    <a:pt x="1124037" y="310257"/>
                  </a:lnTo>
                  <a:cubicBezTo>
                    <a:pt x="1124037" y="330924"/>
                    <a:pt x="1115827" y="350744"/>
                    <a:pt x="1101214" y="365357"/>
                  </a:cubicBezTo>
                  <a:cubicBezTo>
                    <a:pt x="1086601" y="379970"/>
                    <a:pt x="1066781" y="388180"/>
                    <a:pt x="1046115" y="388180"/>
                  </a:cubicBezTo>
                  <a:lnTo>
                    <a:pt x="77922" y="388180"/>
                  </a:lnTo>
                  <a:cubicBezTo>
                    <a:pt x="57256" y="388180"/>
                    <a:pt x="37436" y="379970"/>
                    <a:pt x="22823" y="365357"/>
                  </a:cubicBezTo>
                  <a:cubicBezTo>
                    <a:pt x="8210" y="350744"/>
                    <a:pt x="0" y="330924"/>
                    <a:pt x="0" y="310257"/>
                  </a:cubicBezTo>
                  <a:lnTo>
                    <a:pt x="0" y="77922"/>
                  </a:lnTo>
                  <a:cubicBezTo>
                    <a:pt x="0" y="57256"/>
                    <a:pt x="8210" y="37436"/>
                    <a:pt x="22823" y="22823"/>
                  </a:cubicBezTo>
                  <a:cubicBezTo>
                    <a:pt x="37436" y="8210"/>
                    <a:pt x="57256" y="0"/>
                    <a:pt x="77922" y="0"/>
                  </a:cubicBezTo>
                  <a:close/>
                </a:path>
              </a:pathLst>
            </a:custGeom>
            <a:solidFill>
              <a:srgbClr val="DD8B8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124037" cy="483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343232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Encodage par des étiquettes textuelles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370943" y="3070514"/>
            <a:ext cx="8348120" cy="5895860"/>
          </a:xfrm>
          <a:custGeom>
            <a:avLst/>
            <a:gdLst/>
            <a:ahLst/>
            <a:cxnLst/>
            <a:rect r="r" b="b" t="t" l="l"/>
            <a:pathLst>
              <a:path h="5895860" w="8348120">
                <a:moveTo>
                  <a:pt x="0" y="0"/>
                </a:moveTo>
                <a:lnTo>
                  <a:pt x="8348119" y="0"/>
                </a:lnTo>
                <a:lnTo>
                  <a:pt x="8348119" y="5895859"/>
                </a:lnTo>
                <a:lnTo>
                  <a:pt x="0" y="589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Préparation du Data Warehouse 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56941" y="1504423"/>
            <a:ext cx="8197855" cy="1036062"/>
            <a:chOff x="0" y="0"/>
            <a:chExt cx="2159106" cy="2728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106" cy="272872"/>
            </a:xfrm>
            <a:custGeom>
              <a:avLst/>
              <a:gdLst/>
              <a:ahLst/>
              <a:cxnLst/>
              <a:rect r="r" b="b" t="t" l="l"/>
              <a:pathLst>
                <a:path h="272872" w="2159106">
                  <a:moveTo>
                    <a:pt x="48164" y="0"/>
                  </a:moveTo>
                  <a:lnTo>
                    <a:pt x="2110942" y="0"/>
                  </a:lnTo>
                  <a:cubicBezTo>
                    <a:pt x="2137542" y="0"/>
                    <a:pt x="2159106" y="21564"/>
                    <a:pt x="2159106" y="48164"/>
                  </a:cubicBezTo>
                  <a:lnTo>
                    <a:pt x="2159106" y="224709"/>
                  </a:lnTo>
                  <a:cubicBezTo>
                    <a:pt x="2159106" y="251309"/>
                    <a:pt x="2137542" y="272872"/>
                    <a:pt x="2110942" y="272872"/>
                  </a:cubicBezTo>
                  <a:lnTo>
                    <a:pt x="48164" y="272872"/>
                  </a:lnTo>
                  <a:cubicBezTo>
                    <a:pt x="21564" y="272872"/>
                    <a:pt x="0" y="251309"/>
                    <a:pt x="0" y="224709"/>
                  </a:cubicBezTo>
                  <a:lnTo>
                    <a:pt x="0" y="48164"/>
                  </a:lnTo>
                  <a:cubicBezTo>
                    <a:pt x="0" y="21564"/>
                    <a:pt x="21564" y="0"/>
                    <a:pt x="48164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59106" cy="349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Nettoyage des données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5596" y="4680686"/>
            <a:ext cx="6114528" cy="1661531"/>
            <a:chOff x="0" y="0"/>
            <a:chExt cx="1356394" cy="3685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6394" cy="368580"/>
            </a:xfrm>
            <a:custGeom>
              <a:avLst/>
              <a:gdLst/>
              <a:ahLst/>
              <a:cxnLst/>
              <a:rect r="r" b="b" t="t" l="l"/>
              <a:pathLst>
                <a:path h="368580" w="1356394">
                  <a:moveTo>
                    <a:pt x="64574" y="0"/>
                  </a:moveTo>
                  <a:lnTo>
                    <a:pt x="1291820" y="0"/>
                  </a:lnTo>
                  <a:cubicBezTo>
                    <a:pt x="1327483" y="0"/>
                    <a:pt x="1356394" y="28911"/>
                    <a:pt x="1356394" y="64574"/>
                  </a:cubicBezTo>
                  <a:lnTo>
                    <a:pt x="1356394" y="304006"/>
                  </a:lnTo>
                  <a:cubicBezTo>
                    <a:pt x="1356394" y="321132"/>
                    <a:pt x="1349590" y="337556"/>
                    <a:pt x="1337480" y="349666"/>
                  </a:cubicBezTo>
                  <a:cubicBezTo>
                    <a:pt x="1325370" y="361776"/>
                    <a:pt x="1308946" y="368580"/>
                    <a:pt x="1291820" y="368580"/>
                  </a:cubicBezTo>
                  <a:lnTo>
                    <a:pt x="64574" y="368580"/>
                  </a:lnTo>
                  <a:cubicBezTo>
                    <a:pt x="28911" y="368580"/>
                    <a:pt x="0" y="339669"/>
                    <a:pt x="0" y="304006"/>
                  </a:cubicBezTo>
                  <a:lnTo>
                    <a:pt x="0" y="64574"/>
                  </a:lnTo>
                  <a:cubicBezTo>
                    <a:pt x="0" y="28911"/>
                    <a:pt x="28911" y="0"/>
                    <a:pt x="64574" y="0"/>
                  </a:cubicBezTo>
                  <a:close/>
                </a:path>
              </a:pathLst>
            </a:custGeom>
            <a:solidFill>
              <a:srgbClr val="8BCFE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356394" cy="454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sz="3799">
                  <a:solidFill>
                    <a:srgbClr val="343232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Conversion la format des dates 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661787" y="3432573"/>
            <a:ext cx="11301259" cy="5240959"/>
          </a:xfrm>
          <a:custGeom>
            <a:avLst/>
            <a:gdLst/>
            <a:ahLst/>
            <a:cxnLst/>
            <a:rect r="r" b="b" t="t" l="l"/>
            <a:pathLst>
              <a:path h="5240959" w="11301259">
                <a:moveTo>
                  <a:pt x="0" y="0"/>
                </a:moveTo>
                <a:lnTo>
                  <a:pt x="11301259" y="0"/>
                </a:lnTo>
                <a:lnTo>
                  <a:pt x="11301259" y="5240958"/>
                </a:lnTo>
                <a:lnTo>
                  <a:pt x="0" y="5240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Préparation du Data Warehouse 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32825" y="1523920"/>
            <a:ext cx="7427168" cy="1772062"/>
            <a:chOff x="0" y="0"/>
            <a:chExt cx="1647578" cy="39309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47578" cy="393099"/>
            </a:xfrm>
            <a:custGeom>
              <a:avLst/>
              <a:gdLst/>
              <a:ahLst/>
              <a:cxnLst/>
              <a:rect r="r" b="b" t="t" l="l"/>
              <a:pathLst>
                <a:path h="393099" w="1647578">
                  <a:moveTo>
                    <a:pt x="53161" y="0"/>
                  </a:moveTo>
                  <a:lnTo>
                    <a:pt x="1594417" y="0"/>
                  </a:lnTo>
                  <a:cubicBezTo>
                    <a:pt x="1608516" y="0"/>
                    <a:pt x="1622038" y="5601"/>
                    <a:pt x="1632008" y="15571"/>
                  </a:cubicBezTo>
                  <a:cubicBezTo>
                    <a:pt x="1641977" y="25540"/>
                    <a:pt x="1647578" y="39062"/>
                    <a:pt x="1647578" y="53161"/>
                  </a:cubicBezTo>
                  <a:lnTo>
                    <a:pt x="1647578" y="339937"/>
                  </a:lnTo>
                  <a:cubicBezTo>
                    <a:pt x="1647578" y="369298"/>
                    <a:pt x="1623777" y="393099"/>
                    <a:pt x="1594417" y="393099"/>
                  </a:cubicBezTo>
                  <a:lnTo>
                    <a:pt x="53161" y="393099"/>
                  </a:lnTo>
                  <a:cubicBezTo>
                    <a:pt x="39062" y="393099"/>
                    <a:pt x="25540" y="387498"/>
                    <a:pt x="15571" y="377528"/>
                  </a:cubicBezTo>
                  <a:cubicBezTo>
                    <a:pt x="5601" y="367558"/>
                    <a:pt x="0" y="354037"/>
                    <a:pt x="0" y="339937"/>
                  </a:cubicBezTo>
                  <a:lnTo>
                    <a:pt x="0" y="53161"/>
                  </a:lnTo>
                  <a:cubicBezTo>
                    <a:pt x="0" y="39062"/>
                    <a:pt x="5601" y="25540"/>
                    <a:pt x="15571" y="15571"/>
                  </a:cubicBezTo>
                  <a:cubicBezTo>
                    <a:pt x="25540" y="5601"/>
                    <a:pt x="39062" y="0"/>
                    <a:pt x="53161" y="0"/>
                  </a:cubicBezTo>
                  <a:close/>
                </a:path>
              </a:pathLst>
            </a:custGeom>
            <a:solidFill>
              <a:srgbClr val="B49786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647578" cy="48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343232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Afficher les valeurs manquantes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0066" y="1929751"/>
            <a:ext cx="5389728" cy="7507048"/>
          </a:xfrm>
          <a:custGeom>
            <a:avLst/>
            <a:gdLst/>
            <a:ahLst/>
            <a:cxnLst/>
            <a:rect r="r" b="b" t="t" l="l"/>
            <a:pathLst>
              <a:path h="7507048" w="5389728">
                <a:moveTo>
                  <a:pt x="0" y="0"/>
                </a:moveTo>
                <a:lnTo>
                  <a:pt x="5389728" y="0"/>
                </a:lnTo>
                <a:lnTo>
                  <a:pt x="5389728" y="7507047"/>
                </a:lnTo>
                <a:lnTo>
                  <a:pt x="0" y="750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69" t="0" r="-3769" b="-121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74573" y="3647866"/>
            <a:ext cx="11301259" cy="5565870"/>
          </a:xfrm>
          <a:custGeom>
            <a:avLst/>
            <a:gdLst/>
            <a:ahLst/>
            <a:cxnLst/>
            <a:rect r="r" b="b" t="t" l="l"/>
            <a:pathLst>
              <a:path h="5565870" w="11301259">
                <a:moveTo>
                  <a:pt x="0" y="0"/>
                </a:moveTo>
                <a:lnTo>
                  <a:pt x="11301259" y="0"/>
                </a:lnTo>
                <a:lnTo>
                  <a:pt x="11301259" y="5565870"/>
                </a:lnTo>
                <a:lnTo>
                  <a:pt x="0" y="556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Préparation du Data Warehouse 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1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61787" y="3553157"/>
            <a:ext cx="11301259" cy="5622376"/>
          </a:xfrm>
          <a:custGeom>
            <a:avLst/>
            <a:gdLst/>
            <a:ahLst/>
            <a:cxnLst/>
            <a:rect r="r" b="b" t="t" l="l"/>
            <a:pathLst>
              <a:path h="5622376" w="11301259">
                <a:moveTo>
                  <a:pt x="0" y="0"/>
                </a:moveTo>
                <a:lnTo>
                  <a:pt x="11301259" y="0"/>
                </a:lnTo>
                <a:lnTo>
                  <a:pt x="11301259" y="5622376"/>
                </a:lnTo>
                <a:lnTo>
                  <a:pt x="0" y="5622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908372" y="1390570"/>
            <a:ext cx="7427168" cy="1772062"/>
            <a:chOff x="0" y="0"/>
            <a:chExt cx="1647578" cy="3930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47578" cy="393099"/>
            </a:xfrm>
            <a:custGeom>
              <a:avLst/>
              <a:gdLst/>
              <a:ahLst/>
              <a:cxnLst/>
              <a:rect r="r" b="b" t="t" l="l"/>
              <a:pathLst>
                <a:path h="393099" w="1647578">
                  <a:moveTo>
                    <a:pt x="53161" y="0"/>
                  </a:moveTo>
                  <a:lnTo>
                    <a:pt x="1594417" y="0"/>
                  </a:lnTo>
                  <a:cubicBezTo>
                    <a:pt x="1608516" y="0"/>
                    <a:pt x="1622038" y="5601"/>
                    <a:pt x="1632008" y="15571"/>
                  </a:cubicBezTo>
                  <a:cubicBezTo>
                    <a:pt x="1641977" y="25540"/>
                    <a:pt x="1647578" y="39062"/>
                    <a:pt x="1647578" y="53161"/>
                  </a:cubicBezTo>
                  <a:lnTo>
                    <a:pt x="1647578" y="339937"/>
                  </a:lnTo>
                  <a:cubicBezTo>
                    <a:pt x="1647578" y="369298"/>
                    <a:pt x="1623777" y="393099"/>
                    <a:pt x="1594417" y="393099"/>
                  </a:cubicBezTo>
                  <a:lnTo>
                    <a:pt x="53161" y="393099"/>
                  </a:lnTo>
                  <a:cubicBezTo>
                    <a:pt x="39062" y="393099"/>
                    <a:pt x="25540" y="387498"/>
                    <a:pt x="15571" y="377528"/>
                  </a:cubicBezTo>
                  <a:cubicBezTo>
                    <a:pt x="5601" y="367558"/>
                    <a:pt x="0" y="354037"/>
                    <a:pt x="0" y="339937"/>
                  </a:cubicBezTo>
                  <a:lnTo>
                    <a:pt x="0" y="53161"/>
                  </a:lnTo>
                  <a:cubicBezTo>
                    <a:pt x="0" y="39062"/>
                    <a:pt x="5601" y="25540"/>
                    <a:pt x="15571" y="15571"/>
                  </a:cubicBezTo>
                  <a:cubicBezTo>
                    <a:pt x="25540" y="5601"/>
                    <a:pt x="39062" y="0"/>
                    <a:pt x="53161" y="0"/>
                  </a:cubicBezTo>
                  <a:close/>
                </a:path>
              </a:pathLst>
            </a:custGeom>
            <a:solidFill>
              <a:srgbClr val="C6B09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647578" cy="4883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343232"/>
                  </a:solidFill>
                  <a:latin typeface="Catchy Mager"/>
                  <a:ea typeface="Catchy Mager"/>
                  <a:cs typeface="Catchy Mager"/>
                  <a:sym typeface="Catchy Mager"/>
                </a:rPr>
                <a:t>Imputer les valeurs manquantes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73405" y="1765541"/>
            <a:ext cx="5518739" cy="7409993"/>
          </a:xfrm>
          <a:custGeom>
            <a:avLst/>
            <a:gdLst/>
            <a:ahLst/>
            <a:cxnLst/>
            <a:rect r="r" b="b" t="t" l="l"/>
            <a:pathLst>
              <a:path h="7409993" w="5518739">
                <a:moveTo>
                  <a:pt x="0" y="0"/>
                </a:moveTo>
                <a:lnTo>
                  <a:pt x="5518739" y="0"/>
                </a:lnTo>
                <a:lnTo>
                  <a:pt x="5518739" y="7409992"/>
                </a:lnTo>
                <a:lnTo>
                  <a:pt x="0" y="7409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Préparation du Data Warehouse 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5596" y="323124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5596" y="3773472"/>
            <a:ext cx="8197855" cy="1036062"/>
            <a:chOff x="0" y="0"/>
            <a:chExt cx="2159106" cy="2728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106" cy="272872"/>
            </a:xfrm>
            <a:custGeom>
              <a:avLst/>
              <a:gdLst/>
              <a:ahLst/>
              <a:cxnLst/>
              <a:rect r="r" b="b" t="t" l="l"/>
              <a:pathLst>
                <a:path h="272872" w="2159106">
                  <a:moveTo>
                    <a:pt x="48164" y="0"/>
                  </a:moveTo>
                  <a:lnTo>
                    <a:pt x="2110942" y="0"/>
                  </a:lnTo>
                  <a:cubicBezTo>
                    <a:pt x="2137542" y="0"/>
                    <a:pt x="2159106" y="21564"/>
                    <a:pt x="2159106" y="48164"/>
                  </a:cubicBezTo>
                  <a:lnTo>
                    <a:pt x="2159106" y="224709"/>
                  </a:lnTo>
                  <a:cubicBezTo>
                    <a:pt x="2159106" y="251309"/>
                    <a:pt x="2137542" y="272872"/>
                    <a:pt x="2110942" y="272872"/>
                  </a:cubicBezTo>
                  <a:lnTo>
                    <a:pt x="48164" y="272872"/>
                  </a:lnTo>
                  <a:cubicBezTo>
                    <a:pt x="21564" y="272872"/>
                    <a:pt x="0" y="251309"/>
                    <a:pt x="0" y="224709"/>
                  </a:cubicBezTo>
                  <a:lnTo>
                    <a:pt x="0" y="48164"/>
                  </a:lnTo>
                  <a:cubicBezTo>
                    <a:pt x="0" y="21564"/>
                    <a:pt x="21564" y="0"/>
                    <a:pt x="48164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59106" cy="349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Conception du Data Warehouse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582125" y="1254310"/>
            <a:ext cx="9454216" cy="7778380"/>
          </a:xfrm>
          <a:custGeom>
            <a:avLst/>
            <a:gdLst/>
            <a:ahLst/>
            <a:cxnLst/>
            <a:rect r="r" b="b" t="t" l="l"/>
            <a:pathLst>
              <a:path h="7778380" w="9454216">
                <a:moveTo>
                  <a:pt x="0" y="0"/>
                </a:moveTo>
                <a:lnTo>
                  <a:pt x="9454216" y="0"/>
                </a:lnTo>
                <a:lnTo>
                  <a:pt x="9454216" y="7778380"/>
                </a:lnTo>
                <a:lnTo>
                  <a:pt x="0" y="777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6" t="-11718" r="-2956" b="-327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78203" y="336823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Préparation du Data Warehouse 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08014" y="485049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565" y="2102135"/>
            <a:ext cx="7767807" cy="1332179"/>
            <a:chOff x="0" y="0"/>
            <a:chExt cx="2045842" cy="3508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5842" cy="350862"/>
            </a:xfrm>
            <a:custGeom>
              <a:avLst/>
              <a:gdLst/>
              <a:ahLst/>
              <a:cxnLst/>
              <a:rect r="r" b="b" t="t" l="l"/>
              <a:pathLst>
                <a:path h="350862" w="2045842">
                  <a:moveTo>
                    <a:pt x="50830" y="0"/>
                  </a:moveTo>
                  <a:lnTo>
                    <a:pt x="1995012" y="0"/>
                  </a:lnTo>
                  <a:cubicBezTo>
                    <a:pt x="2008493" y="0"/>
                    <a:pt x="2021422" y="5355"/>
                    <a:pt x="2030954" y="14888"/>
                  </a:cubicBezTo>
                  <a:cubicBezTo>
                    <a:pt x="2040487" y="24420"/>
                    <a:pt x="2045842" y="37349"/>
                    <a:pt x="2045842" y="50830"/>
                  </a:cubicBezTo>
                  <a:lnTo>
                    <a:pt x="2045842" y="300032"/>
                  </a:lnTo>
                  <a:cubicBezTo>
                    <a:pt x="2045842" y="313513"/>
                    <a:pt x="2040487" y="326442"/>
                    <a:pt x="2030954" y="335974"/>
                  </a:cubicBezTo>
                  <a:cubicBezTo>
                    <a:pt x="2021422" y="345507"/>
                    <a:pt x="2008493" y="350862"/>
                    <a:pt x="1995012" y="350862"/>
                  </a:cubicBezTo>
                  <a:lnTo>
                    <a:pt x="50830" y="350862"/>
                  </a:lnTo>
                  <a:cubicBezTo>
                    <a:pt x="37349" y="350862"/>
                    <a:pt x="24420" y="345507"/>
                    <a:pt x="14888" y="335974"/>
                  </a:cubicBezTo>
                  <a:cubicBezTo>
                    <a:pt x="5355" y="326442"/>
                    <a:pt x="0" y="313513"/>
                    <a:pt x="0" y="300032"/>
                  </a:cubicBezTo>
                  <a:lnTo>
                    <a:pt x="0" y="50830"/>
                  </a:lnTo>
                  <a:cubicBezTo>
                    <a:pt x="0" y="37349"/>
                    <a:pt x="5355" y="24420"/>
                    <a:pt x="14888" y="14888"/>
                  </a:cubicBezTo>
                  <a:cubicBezTo>
                    <a:pt x="24420" y="5355"/>
                    <a:pt x="37349" y="0"/>
                    <a:pt x="50830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045842" cy="427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Alimentation du data warehouse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87045" y="2102135"/>
            <a:ext cx="6512732" cy="1279702"/>
            <a:chOff x="0" y="0"/>
            <a:chExt cx="1444728" cy="2838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4728" cy="283878"/>
            </a:xfrm>
            <a:custGeom>
              <a:avLst/>
              <a:gdLst/>
              <a:ahLst/>
              <a:cxnLst/>
              <a:rect r="r" b="b" t="t" l="l"/>
              <a:pathLst>
                <a:path h="283878" w="1444728">
                  <a:moveTo>
                    <a:pt x="60626" y="0"/>
                  </a:moveTo>
                  <a:lnTo>
                    <a:pt x="1384102" y="0"/>
                  </a:lnTo>
                  <a:cubicBezTo>
                    <a:pt x="1400181" y="0"/>
                    <a:pt x="1415601" y="6387"/>
                    <a:pt x="1426971" y="17757"/>
                  </a:cubicBezTo>
                  <a:cubicBezTo>
                    <a:pt x="1438340" y="29126"/>
                    <a:pt x="1444728" y="44547"/>
                    <a:pt x="1444728" y="60626"/>
                  </a:cubicBezTo>
                  <a:lnTo>
                    <a:pt x="1444728" y="223252"/>
                  </a:lnTo>
                  <a:cubicBezTo>
                    <a:pt x="1444728" y="239331"/>
                    <a:pt x="1438340" y="254752"/>
                    <a:pt x="1426971" y="266121"/>
                  </a:cubicBezTo>
                  <a:cubicBezTo>
                    <a:pt x="1415601" y="277491"/>
                    <a:pt x="1400181" y="283878"/>
                    <a:pt x="1384102" y="283878"/>
                  </a:cubicBezTo>
                  <a:lnTo>
                    <a:pt x="60626" y="283878"/>
                  </a:lnTo>
                  <a:cubicBezTo>
                    <a:pt x="27143" y="283878"/>
                    <a:pt x="0" y="256735"/>
                    <a:pt x="0" y="223252"/>
                  </a:cubicBezTo>
                  <a:lnTo>
                    <a:pt x="0" y="60626"/>
                  </a:lnTo>
                  <a:cubicBezTo>
                    <a:pt x="0" y="44547"/>
                    <a:pt x="6387" y="29126"/>
                    <a:pt x="17757" y="17757"/>
                  </a:cubicBezTo>
                  <a:cubicBezTo>
                    <a:pt x="29126" y="6387"/>
                    <a:pt x="44547" y="0"/>
                    <a:pt x="606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444728" cy="350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34323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Alimentation de la table DIM_CLIENT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07466" y="3900158"/>
            <a:ext cx="14392311" cy="5199618"/>
          </a:xfrm>
          <a:custGeom>
            <a:avLst/>
            <a:gdLst/>
            <a:ahLst/>
            <a:cxnLst/>
            <a:rect r="r" b="b" t="t" l="l"/>
            <a:pathLst>
              <a:path h="5199618" w="14392311">
                <a:moveTo>
                  <a:pt x="0" y="0"/>
                </a:moveTo>
                <a:lnTo>
                  <a:pt x="14392311" y="0"/>
                </a:lnTo>
                <a:lnTo>
                  <a:pt x="14392311" y="5199617"/>
                </a:lnTo>
                <a:lnTo>
                  <a:pt x="0" y="5199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90621" y="498748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Intégration du data warehouse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7711" y="4426722"/>
            <a:ext cx="790872" cy="815141"/>
            <a:chOff x="0" y="0"/>
            <a:chExt cx="208296" cy="2146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296" cy="214687"/>
            </a:xfrm>
            <a:custGeom>
              <a:avLst/>
              <a:gdLst/>
              <a:ahLst/>
              <a:cxnLst/>
              <a:rect r="r" b="b" t="t" l="l"/>
              <a:pathLst>
                <a:path h="214687" w="208296">
                  <a:moveTo>
                    <a:pt x="104148" y="0"/>
                  </a:moveTo>
                  <a:lnTo>
                    <a:pt x="104148" y="0"/>
                  </a:lnTo>
                  <a:cubicBezTo>
                    <a:pt x="131769" y="0"/>
                    <a:pt x="158260" y="10973"/>
                    <a:pt x="177791" y="30504"/>
                  </a:cubicBezTo>
                  <a:cubicBezTo>
                    <a:pt x="197323" y="50036"/>
                    <a:pt x="208296" y="76526"/>
                    <a:pt x="208296" y="104148"/>
                  </a:cubicBezTo>
                  <a:lnTo>
                    <a:pt x="208296" y="110540"/>
                  </a:lnTo>
                  <a:cubicBezTo>
                    <a:pt x="208296" y="138161"/>
                    <a:pt x="197323" y="164652"/>
                    <a:pt x="177791" y="184183"/>
                  </a:cubicBezTo>
                  <a:cubicBezTo>
                    <a:pt x="158260" y="203715"/>
                    <a:pt x="131769" y="214687"/>
                    <a:pt x="104148" y="214687"/>
                  </a:cubicBezTo>
                  <a:lnTo>
                    <a:pt x="104148" y="214687"/>
                  </a:lnTo>
                  <a:cubicBezTo>
                    <a:pt x="76526" y="214687"/>
                    <a:pt x="50036" y="203715"/>
                    <a:pt x="30504" y="184183"/>
                  </a:cubicBezTo>
                  <a:cubicBezTo>
                    <a:pt x="10973" y="164652"/>
                    <a:pt x="0" y="138161"/>
                    <a:pt x="0" y="110540"/>
                  </a:cubicBezTo>
                  <a:lnTo>
                    <a:pt x="0" y="104148"/>
                  </a:lnTo>
                  <a:cubicBezTo>
                    <a:pt x="0" y="76526"/>
                    <a:pt x="10973" y="50036"/>
                    <a:pt x="30504" y="30504"/>
                  </a:cubicBezTo>
                  <a:cubicBezTo>
                    <a:pt x="50036" y="10973"/>
                    <a:pt x="76526" y="0"/>
                    <a:pt x="104148" y="0"/>
                  </a:cubicBezTo>
                  <a:close/>
                </a:path>
              </a:pathLst>
            </a:custGeom>
            <a:solidFill>
              <a:srgbClr val="2D3C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8296" cy="25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27711" y="5870643"/>
            <a:ext cx="790872" cy="815141"/>
            <a:chOff x="0" y="0"/>
            <a:chExt cx="208296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8296" cy="214687"/>
            </a:xfrm>
            <a:custGeom>
              <a:avLst/>
              <a:gdLst/>
              <a:ahLst/>
              <a:cxnLst/>
              <a:rect r="r" b="b" t="t" l="l"/>
              <a:pathLst>
                <a:path h="214687" w="208296">
                  <a:moveTo>
                    <a:pt x="104148" y="0"/>
                  </a:moveTo>
                  <a:lnTo>
                    <a:pt x="104148" y="0"/>
                  </a:lnTo>
                  <a:cubicBezTo>
                    <a:pt x="131769" y="0"/>
                    <a:pt x="158260" y="10973"/>
                    <a:pt x="177791" y="30504"/>
                  </a:cubicBezTo>
                  <a:cubicBezTo>
                    <a:pt x="197323" y="50036"/>
                    <a:pt x="208296" y="76526"/>
                    <a:pt x="208296" y="104148"/>
                  </a:cubicBezTo>
                  <a:lnTo>
                    <a:pt x="208296" y="110540"/>
                  </a:lnTo>
                  <a:cubicBezTo>
                    <a:pt x="208296" y="138161"/>
                    <a:pt x="197323" y="164652"/>
                    <a:pt x="177791" y="184183"/>
                  </a:cubicBezTo>
                  <a:cubicBezTo>
                    <a:pt x="158260" y="203715"/>
                    <a:pt x="131769" y="214687"/>
                    <a:pt x="104148" y="214687"/>
                  </a:cubicBezTo>
                  <a:lnTo>
                    <a:pt x="104148" y="214687"/>
                  </a:lnTo>
                  <a:cubicBezTo>
                    <a:pt x="76526" y="214687"/>
                    <a:pt x="50036" y="203715"/>
                    <a:pt x="30504" y="184183"/>
                  </a:cubicBezTo>
                  <a:cubicBezTo>
                    <a:pt x="10973" y="164652"/>
                    <a:pt x="0" y="138161"/>
                    <a:pt x="0" y="110540"/>
                  </a:cubicBezTo>
                  <a:lnTo>
                    <a:pt x="0" y="104148"/>
                  </a:lnTo>
                  <a:cubicBezTo>
                    <a:pt x="0" y="76526"/>
                    <a:pt x="10973" y="50036"/>
                    <a:pt x="30504" y="30504"/>
                  </a:cubicBezTo>
                  <a:cubicBezTo>
                    <a:pt x="50036" y="10973"/>
                    <a:pt x="76526" y="0"/>
                    <a:pt x="104148" y="0"/>
                  </a:cubicBezTo>
                  <a:close/>
                </a:path>
              </a:pathLst>
            </a:custGeom>
            <a:solidFill>
              <a:srgbClr val="2D3C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8296" cy="25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27711" y="7314434"/>
            <a:ext cx="790872" cy="815141"/>
            <a:chOff x="0" y="0"/>
            <a:chExt cx="208296" cy="2146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8296" cy="214687"/>
            </a:xfrm>
            <a:custGeom>
              <a:avLst/>
              <a:gdLst/>
              <a:ahLst/>
              <a:cxnLst/>
              <a:rect r="r" b="b" t="t" l="l"/>
              <a:pathLst>
                <a:path h="214687" w="208296">
                  <a:moveTo>
                    <a:pt x="104148" y="0"/>
                  </a:moveTo>
                  <a:lnTo>
                    <a:pt x="104148" y="0"/>
                  </a:lnTo>
                  <a:cubicBezTo>
                    <a:pt x="131769" y="0"/>
                    <a:pt x="158260" y="10973"/>
                    <a:pt x="177791" y="30504"/>
                  </a:cubicBezTo>
                  <a:cubicBezTo>
                    <a:pt x="197323" y="50036"/>
                    <a:pt x="208296" y="76526"/>
                    <a:pt x="208296" y="104148"/>
                  </a:cubicBezTo>
                  <a:lnTo>
                    <a:pt x="208296" y="110540"/>
                  </a:lnTo>
                  <a:cubicBezTo>
                    <a:pt x="208296" y="138161"/>
                    <a:pt x="197323" y="164652"/>
                    <a:pt x="177791" y="184183"/>
                  </a:cubicBezTo>
                  <a:cubicBezTo>
                    <a:pt x="158260" y="203715"/>
                    <a:pt x="131769" y="214687"/>
                    <a:pt x="104148" y="214687"/>
                  </a:cubicBezTo>
                  <a:lnTo>
                    <a:pt x="104148" y="214687"/>
                  </a:lnTo>
                  <a:cubicBezTo>
                    <a:pt x="76526" y="214687"/>
                    <a:pt x="50036" y="203715"/>
                    <a:pt x="30504" y="184183"/>
                  </a:cubicBezTo>
                  <a:cubicBezTo>
                    <a:pt x="10973" y="164652"/>
                    <a:pt x="0" y="138161"/>
                    <a:pt x="0" y="110540"/>
                  </a:cubicBezTo>
                  <a:lnTo>
                    <a:pt x="0" y="104148"/>
                  </a:lnTo>
                  <a:cubicBezTo>
                    <a:pt x="0" y="76526"/>
                    <a:pt x="10973" y="50036"/>
                    <a:pt x="30504" y="30504"/>
                  </a:cubicBezTo>
                  <a:cubicBezTo>
                    <a:pt x="50036" y="10973"/>
                    <a:pt x="76526" y="0"/>
                    <a:pt x="104148" y="0"/>
                  </a:cubicBezTo>
                  <a:close/>
                </a:path>
              </a:pathLst>
            </a:custGeom>
            <a:solidFill>
              <a:srgbClr val="2D3C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8296" cy="25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000013" y="4436247"/>
            <a:ext cx="5398811" cy="815141"/>
            <a:chOff x="0" y="0"/>
            <a:chExt cx="1421909" cy="2146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21909" cy="214687"/>
            </a:xfrm>
            <a:custGeom>
              <a:avLst/>
              <a:gdLst/>
              <a:ahLst/>
              <a:cxnLst/>
              <a:rect r="r" b="b" t="t" l="l"/>
              <a:pathLst>
                <a:path h="214687" w="1421909">
                  <a:moveTo>
                    <a:pt x="73134" y="0"/>
                  </a:moveTo>
                  <a:lnTo>
                    <a:pt x="1348775" y="0"/>
                  </a:lnTo>
                  <a:cubicBezTo>
                    <a:pt x="1368171" y="0"/>
                    <a:pt x="1386773" y="7705"/>
                    <a:pt x="1400489" y="21421"/>
                  </a:cubicBezTo>
                  <a:cubicBezTo>
                    <a:pt x="1414204" y="35136"/>
                    <a:pt x="1421909" y="53738"/>
                    <a:pt x="1421909" y="73134"/>
                  </a:cubicBezTo>
                  <a:lnTo>
                    <a:pt x="1421909" y="141553"/>
                  </a:lnTo>
                  <a:cubicBezTo>
                    <a:pt x="1421909" y="160950"/>
                    <a:pt x="1414204" y="179552"/>
                    <a:pt x="1400489" y="193267"/>
                  </a:cubicBezTo>
                  <a:cubicBezTo>
                    <a:pt x="1386773" y="206982"/>
                    <a:pt x="1368171" y="214687"/>
                    <a:pt x="1348775" y="214687"/>
                  </a:cubicBezTo>
                  <a:lnTo>
                    <a:pt x="73134" y="214687"/>
                  </a:lnTo>
                  <a:cubicBezTo>
                    <a:pt x="53738" y="214687"/>
                    <a:pt x="35136" y="206982"/>
                    <a:pt x="21421" y="193267"/>
                  </a:cubicBezTo>
                  <a:cubicBezTo>
                    <a:pt x="7705" y="179552"/>
                    <a:pt x="0" y="160950"/>
                    <a:pt x="0" y="141553"/>
                  </a:cubicBezTo>
                  <a:lnTo>
                    <a:pt x="0" y="73134"/>
                  </a:lnTo>
                  <a:cubicBezTo>
                    <a:pt x="0" y="53738"/>
                    <a:pt x="7705" y="35136"/>
                    <a:pt x="21421" y="21421"/>
                  </a:cubicBezTo>
                  <a:cubicBezTo>
                    <a:pt x="35136" y="7705"/>
                    <a:pt x="53738" y="0"/>
                    <a:pt x="73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21909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2D3C54"/>
                  </a:solidFill>
                  <a:latin typeface="Lora"/>
                  <a:ea typeface="Lora"/>
                  <a:cs typeface="Lora"/>
                  <a:sym typeface="Lora"/>
                </a:rPr>
                <a:t>Introduction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00013" y="5880168"/>
            <a:ext cx="5398811" cy="815141"/>
            <a:chOff x="0" y="0"/>
            <a:chExt cx="1421909" cy="2146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1909" cy="214687"/>
            </a:xfrm>
            <a:custGeom>
              <a:avLst/>
              <a:gdLst/>
              <a:ahLst/>
              <a:cxnLst/>
              <a:rect r="r" b="b" t="t" l="l"/>
              <a:pathLst>
                <a:path h="214687" w="1421909">
                  <a:moveTo>
                    <a:pt x="73134" y="0"/>
                  </a:moveTo>
                  <a:lnTo>
                    <a:pt x="1348775" y="0"/>
                  </a:lnTo>
                  <a:cubicBezTo>
                    <a:pt x="1368171" y="0"/>
                    <a:pt x="1386773" y="7705"/>
                    <a:pt x="1400489" y="21421"/>
                  </a:cubicBezTo>
                  <a:cubicBezTo>
                    <a:pt x="1414204" y="35136"/>
                    <a:pt x="1421909" y="53738"/>
                    <a:pt x="1421909" y="73134"/>
                  </a:cubicBezTo>
                  <a:lnTo>
                    <a:pt x="1421909" y="141553"/>
                  </a:lnTo>
                  <a:cubicBezTo>
                    <a:pt x="1421909" y="160950"/>
                    <a:pt x="1414204" y="179552"/>
                    <a:pt x="1400489" y="193267"/>
                  </a:cubicBezTo>
                  <a:cubicBezTo>
                    <a:pt x="1386773" y="206982"/>
                    <a:pt x="1368171" y="214687"/>
                    <a:pt x="1348775" y="214687"/>
                  </a:cubicBezTo>
                  <a:lnTo>
                    <a:pt x="73134" y="214687"/>
                  </a:lnTo>
                  <a:cubicBezTo>
                    <a:pt x="53738" y="214687"/>
                    <a:pt x="35136" y="206982"/>
                    <a:pt x="21421" y="193267"/>
                  </a:cubicBezTo>
                  <a:cubicBezTo>
                    <a:pt x="7705" y="179552"/>
                    <a:pt x="0" y="160950"/>
                    <a:pt x="0" y="141553"/>
                  </a:cubicBezTo>
                  <a:lnTo>
                    <a:pt x="0" y="73134"/>
                  </a:lnTo>
                  <a:cubicBezTo>
                    <a:pt x="0" y="53738"/>
                    <a:pt x="7705" y="35136"/>
                    <a:pt x="21421" y="21421"/>
                  </a:cubicBezTo>
                  <a:cubicBezTo>
                    <a:pt x="35136" y="7705"/>
                    <a:pt x="53738" y="0"/>
                    <a:pt x="73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421909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2D3C54"/>
                  </a:solidFill>
                  <a:latin typeface="Lora"/>
                  <a:ea typeface="Lora"/>
                  <a:cs typeface="Lora"/>
                  <a:sym typeface="Lora"/>
                </a:rPr>
                <a:t>Contexte géneral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000013" y="7323959"/>
            <a:ext cx="5398811" cy="815141"/>
            <a:chOff x="0" y="0"/>
            <a:chExt cx="1421909" cy="2146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21909" cy="214687"/>
            </a:xfrm>
            <a:custGeom>
              <a:avLst/>
              <a:gdLst/>
              <a:ahLst/>
              <a:cxnLst/>
              <a:rect r="r" b="b" t="t" l="l"/>
              <a:pathLst>
                <a:path h="214687" w="1421909">
                  <a:moveTo>
                    <a:pt x="73134" y="0"/>
                  </a:moveTo>
                  <a:lnTo>
                    <a:pt x="1348775" y="0"/>
                  </a:lnTo>
                  <a:cubicBezTo>
                    <a:pt x="1368171" y="0"/>
                    <a:pt x="1386773" y="7705"/>
                    <a:pt x="1400489" y="21421"/>
                  </a:cubicBezTo>
                  <a:cubicBezTo>
                    <a:pt x="1414204" y="35136"/>
                    <a:pt x="1421909" y="53738"/>
                    <a:pt x="1421909" y="73134"/>
                  </a:cubicBezTo>
                  <a:lnTo>
                    <a:pt x="1421909" y="141553"/>
                  </a:lnTo>
                  <a:cubicBezTo>
                    <a:pt x="1421909" y="160950"/>
                    <a:pt x="1414204" y="179552"/>
                    <a:pt x="1400489" y="193267"/>
                  </a:cubicBezTo>
                  <a:cubicBezTo>
                    <a:pt x="1386773" y="206982"/>
                    <a:pt x="1368171" y="214687"/>
                    <a:pt x="1348775" y="214687"/>
                  </a:cubicBezTo>
                  <a:lnTo>
                    <a:pt x="73134" y="214687"/>
                  </a:lnTo>
                  <a:cubicBezTo>
                    <a:pt x="53738" y="214687"/>
                    <a:pt x="35136" y="206982"/>
                    <a:pt x="21421" y="193267"/>
                  </a:cubicBezTo>
                  <a:cubicBezTo>
                    <a:pt x="7705" y="179552"/>
                    <a:pt x="0" y="160950"/>
                    <a:pt x="0" y="141553"/>
                  </a:cubicBezTo>
                  <a:lnTo>
                    <a:pt x="0" y="73134"/>
                  </a:lnTo>
                  <a:cubicBezTo>
                    <a:pt x="0" y="53738"/>
                    <a:pt x="7705" y="35136"/>
                    <a:pt x="21421" y="21421"/>
                  </a:cubicBezTo>
                  <a:cubicBezTo>
                    <a:pt x="35136" y="7705"/>
                    <a:pt x="53738" y="0"/>
                    <a:pt x="73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421909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2D3C54"/>
                  </a:solidFill>
                  <a:latin typeface="Lora"/>
                  <a:ea typeface="Lora"/>
                  <a:cs typeface="Lora"/>
                  <a:sym typeface="Lora"/>
                </a:rPr>
                <a:t>Méthodologie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894381" y="4426722"/>
            <a:ext cx="790872" cy="815141"/>
            <a:chOff x="0" y="0"/>
            <a:chExt cx="208296" cy="2146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8296" cy="214687"/>
            </a:xfrm>
            <a:custGeom>
              <a:avLst/>
              <a:gdLst/>
              <a:ahLst/>
              <a:cxnLst/>
              <a:rect r="r" b="b" t="t" l="l"/>
              <a:pathLst>
                <a:path h="214687" w="208296">
                  <a:moveTo>
                    <a:pt x="104148" y="0"/>
                  </a:moveTo>
                  <a:lnTo>
                    <a:pt x="104148" y="0"/>
                  </a:lnTo>
                  <a:cubicBezTo>
                    <a:pt x="131769" y="0"/>
                    <a:pt x="158260" y="10973"/>
                    <a:pt x="177791" y="30504"/>
                  </a:cubicBezTo>
                  <a:cubicBezTo>
                    <a:pt x="197323" y="50036"/>
                    <a:pt x="208296" y="76526"/>
                    <a:pt x="208296" y="104148"/>
                  </a:cubicBezTo>
                  <a:lnTo>
                    <a:pt x="208296" y="110540"/>
                  </a:lnTo>
                  <a:cubicBezTo>
                    <a:pt x="208296" y="138161"/>
                    <a:pt x="197323" y="164652"/>
                    <a:pt x="177791" y="184183"/>
                  </a:cubicBezTo>
                  <a:cubicBezTo>
                    <a:pt x="158260" y="203715"/>
                    <a:pt x="131769" y="214687"/>
                    <a:pt x="104148" y="214687"/>
                  </a:cubicBezTo>
                  <a:lnTo>
                    <a:pt x="104148" y="214687"/>
                  </a:lnTo>
                  <a:cubicBezTo>
                    <a:pt x="76526" y="214687"/>
                    <a:pt x="50036" y="203715"/>
                    <a:pt x="30504" y="184183"/>
                  </a:cubicBezTo>
                  <a:cubicBezTo>
                    <a:pt x="10973" y="164652"/>
                    <a:pt x="0" y="138161"/>
                    <a:pt x="0" y="110540"/>
                  </a:cubicBezTo>
                  <a:lnTo>
                    <a:pt x="0" y="104148"/>
                  </a:lnTo>
                  <a:cubicBezTo>
                    <a:pt x="0" y="76526"/>
                    <a:pt x="10973" y="50036"/>
                    <a:pt x="30504" y="30504"/>
                  </a:cubicBezTo>
                  <a:cubicBezTo>
                    <a:pt x="50036" y="10973"/>
                    <a:pt x="76526" y="0"/>
                    <a:pt x="104148" y="0"/>
                  </a:cubicBezTo>
                  <a:close/>
                </a:path>
              </a:pathLst>
            </a:custGeom>
            <a:solidFill>
              <a:srgbClr val="2D3C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8296" cy="25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894381" y="5870643"/>
            <a:ext cx="790872" cy="815141"/>
            <a:chOff x="0" y="0"/>
            <a:chExt cx="208296" cy="2146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8296" cy="214687"/>
            </a:xfrm>
            <a:custGeom>
              <a:avLst/>
              <a:gdLst/>
              <a:ahLst/>
              <a:cxnLst/>
              <a:rect r="r" b="b" t="t" l="l"/>
              <a:pathLst>
                <a:path h="214687" w="208296">
                  <a:moveTo>
                    <a:pt x="104148" y="0"/>
                  </a:moveTo>
                  <a:lnTo>
                    <a:pt x="104148" y="0"/>
                  </a:lnTo>
                  <a:cubicBezTo>
                    <a:pt x="131769" y="0"/>
                    <a:pt x="158260" y="10973"/>
                    <a:pt x="177791" y="30504"/>
                  </a:cubicBezTo>
                  <a:cubicBezTo>
                    <a:pt x="197323" y="50036"/>
                    <a:pt x="208296" y="76526"/>
                    <a:pt x="208296" y="104148"/>
                  </a:cubicBezTo>
                  <a:lnTo>
                    <a:pt x="208296" y="110540"/>
                  </a:lnTo>
                  <a:cubicBezTo>
                    <a:pt x="208296" y="138161"/>
                    <a:pt x="197323" y="164652"/>
                    <a:pt x="177791" y="184183"/>
                  </a:cubicBezTo>
                  <a:cubicBezTo>
                    <a:pt x="158260" y="203715"/>
                    <a:pt x="131769" y="214687"/>
                    <a:pt x="104148" y="214687"/>
                  </a:cubicBezTo>
                  <a:lnTo>
                    <a:pt x="104148" y="214687"/>
                  </a:lnTo>
                  <a:cubicBezTo>
                    <a:pt x="76526" y="214687"/>
                    <a:pt x="50036" y="203715"/>
                    <a:pt x="30504" y="184183"/>
                  </a:cubicBezTo>
                  <a:cubicBezTo>
                    <a:pt x="10973" y="164652"/>
                    <a:pt x="0" y="138161"/>
                    <a:pt x="0" y="110540"/>
                  </a:cubicBezTo>
                  <a:lnTo>
                    <a:pt x="0" y="104148"/>
                  </a:lnTo>
                  <a:cubicBezTo>
                    <a:pt x="0" y="76526"/>
                    <a:pt x="10973" y="50036"/>
                    <a:pt x="30504" y="30504"/>
                  </a:cubicBezTo>
                  <a:cubicBezTo>
                    <a:pt x="50036" y="10973"/>
                    <a:pt x="76526" y="0"/>
                    <a:pt x="104148" y="0"/>
                  </a:cubicBezTo>
                  <a:close/>
                </a:path>
              </a:pathLst>
            </a:custGeom>
            <a:solidFill>
              <a:srgbClr val="2D3C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8296" cy="25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894381" y="7314434"/>
            <a:ext cx="790872" cy="815141"/>
            <a:chOff x="0" y="0"/>
            <a:chExt cx="208296" cy="21468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8296" cy="214687"/>
            </a:xfrm>
            <a:custGeom>
              <a:avLst/>
              <a:gdLst/>
              <a:ahLst/>
              <a:cxnLst/>
              <a:rect r="r" b="b" t="t" l="l"/>
              <a:pathLst>
                <a:path h="214687" w="208296">
                  <a:moveTo>
                    <a:pt x="104148" y="0"/>
                  </a:moveTo>
                  <a:lnTo>
                    <a:pt x="104148" y="0"/>
                  </a:lnTo>
                  <a:cubicBezTo>
                    <a:pt x="131769" y="0"/>
                    <a:pt x="158260" y="10973"/>
                    <a:pt x="177791" y="30504"/>
                  </a:cubicBezTo>
                  <a:cubicBezTo>
                    <a:pt x="197323" y="50036"/>
                    <a:pt x="208296" y="76526"/>
                    <a:pt x="208296" y="104148"/>
                  </a:cubicBezTo>
                  <a:lnTo>
                    <a:pt x="208296" y="110540"/>
                  </a:lnTo>
                  <a:cubicBezTo>
                    <a:pt x="208296" y="138161"/>
                    <a:pt x="197323" y="164652"/>
                    <a:pt x="177791" y="184183"/>
                  </a:cubicBezTo>
                  <a:cubicBezTo>
                    <a:pt x="158260" y="203715"/>
                    <a:pt x="131769" y="214687"/>
                    <a:pt x="104148" y="214687"/>
                  </a:cubicBezTo>
                  <a:lnTo>
                    <a:pt x="104148" y="214687"/>
                  </a:lnTo>
                  <a:cubicBezTo>
                    <a:pt x="76526" y="214687"/>
                    <a:pt x="50036" y="203715"/>
                    <a:pt x="30504" y="184183"/>
                  </a:cubicBezTo>
                  <a:cubicBezTo>
                    <a:pt x="10973" y="164652"/>
                    <a:pt x="0" y="138161"/>
                    <a:pt x="0" y="110540"/>
                  </a:cubicBezTo>
                  <a:lnTo>
                    <a:pt x="0" y="104148"/>
                  </a:lnTo>
                  <a:cubicBezTo>
                    <a:pt x="0" y="76526"/>
                    <a:pt x="10973" y="50036"/>
                    <a:pt x="30504" y="30504"/>
                  </a:cubicBezTo>
                  <a:cubicBezTo>
                    <a:pt x="50036" y="10973"/>
                    <a:pt x="76526" y="0"/>
                    <a:pt x="104148" y="0"/>
                  </a:cubicBezTo>
                  <a:close/>
                </a:path>
              </a:pathLst>
            </a:custGeom>
            <a:solidFill>
              <a:srgbClr val="2D3C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08296" cy="252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971003" y="4426722"/>
            <a:ext cx="5398811" cy="815141"/>
            <a:chOff x="0" y="0"/>
            <a:chExt cx="1421909" cy="21468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21909" cy="214687"/>
            </a:xfrm>
            <a:custGeom>
              <a:avLst/>
              <a:gdLst/>
              <a:ahLst/>
              <a:cxnLst/>
              <a:rect r="r" b="b" t="t" l="l"/>
              <a:pathLst>
                <a:path h="214687" w="1421909">
                  <a:moveTo>
                    <a:pt x="73134" y="0"/>
                  </a:moveTo>
                  <a:lnTo>
                    <a:pt x="1348775" y="0"/>
                  </a:lnTo>
                  <a:cubicBezTo>
                    <a:pt x="1368171" y="0"/>
                    <a:pt x="1386773" y="7705"/>
                    <a:pt x="1400489" y="21421"/>
                  </a:cubicBezTo>
                  <a:cubicBezTo>
                    <a:pt x="1414204" y="35136"/>
                    <a:pt x="1421909" y="53738"/>
                    <a:pt x="1421909" y="73134"/>
                  </a:cubicBezTo>
                  <a:lnTo>
                    <a:pt x="1421909" y="141553"/>
                  </a:lnTo>
                  <a:cubicBezTo>
                    <a:pt x="1421909" y="160950"/>
                    <a:pt x="1414204" y="179552"/>
                    <a:pt x="1400489" y="193267"/>
                  </a:cubicBezTo>
                  <a:cubicBezTo>
                    <a:pt x="1386773" y="206982"/>
                    <a:pt x="1368171" y="214687"/>
                    <a:pt x="1348775" y="214687"/>
                  </a:cubicBezTo>
                  <a:lnTo>
                    <a:pt x="73134" y="214687"/>
                  </a:lnTo>
                  <a:cubicBezTo>
                    <a:pt x="53738" y="214687"/>
                    <a:pt x="35136" y="206982"/>
                    <a:pt x="21421" y="193267"/>
                  </a:cubicBezTo>
                  <a:cubicBezTo>
                    <a:pt x="7705" y="179552"/>
                    <a:pt x="0" y="160950"/>
                    <a:pt x="0" y="141553"/>
                  </a:cubicBezTo>
                  <a:lnTo>
                    <a:pt x="0" y="73134"/>
                  </a:lnTo>
                  <a:cubicBezTo>
                    <a:pt x="0" y="53738"/>
                    <a:pt x="7705" y="35136"/>
                    <a:pt x="21421" y="21421"/>
                  </a:cubicBezTo>
                  <a:cubicBezTo>
                    <a:pt x="35136" y="7705"/>
                    <a:pt x="53738" y="0"/>
                    <a:pt x="73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421909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2D3C54"/>
                  </a:solidFill>
                  <a:latin typeface="Lora"/>
                  <a:ea typeface="Lora"/>
                  <a:cs typeface="Lora"/>
                  <a:sym typeface="Lora"/>
                </a:rPr>
                <a:t>Réalisation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971003" y="5870643"/>
            <a:ext cx="5398811" cy="815141"/>
            <a:chOff x="0" y="0"/>
            <a:chExt cx="1421909" cy="21468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21909" cy="214687"/>
            </a:xfrm>
            <a:custGeom>
              <a:avLst/>
              <a:gdLst/>
              <a:ahLst/>
              <a:cxnLst/>
              <a:rect r="r" b="b" t="t" l="l"/>
              <a:pathLst>
                <a:path h="214687" w="1421909">
                  <a:moveTo>
                    <a:pt x="73134" y="0"/>
                  </a:moveTo>
                  <a:lnTo>
                    <a:pt x="1348775" y="0"/>
                  </a:lnTo>
                  <a:cubicBezTo>
                    <a:pt x="1368171" y="0"/>
                    <a:pt x="1386773" y="7705"/>
                    <a:pt x="1400489" y="21421"/>
                  </a:cubicBezTo>
                  <a:cubicBezTo>
                    <a:pt x="1414204" y="35136"/>
                    <a:pt x="1421909" y="53738"/>
                    <a:pt x="1421909" y="73134"/>
                  </a:cubicBezTo>
                  <a:lnTo>
                    <a:pt x="1421909" y="141553"/>
                  </a:lnTo>
                  <a:cubicBezTo>
                    <a:pt x="1421909" y="160950"/>
                    <a:pt x="1414204" y="179552"/>
                    <a:pt x="1400489" y="193267"/>
                  </a:cubicBezTo>
                  <a:cubicBezTo>
                    <a:pt x="1386773" y="206982"/>
                    <a:pt x="1368171" y="214687"/>
                    <a:pt x="1348775" y="214687"/>
                  </a:cubicBezTo>
                  <a:lnTo>
                    <a:pt x="73134" y="214687"/>
                  </a:lnTo>
                  <a:cubicBezTo>
                    <a:pt x="53738" y="214687"/>
                    <a:pt x="35136" y="206982"/>
                    <a:pt x="21421" y="193267"/>
                  </a:cubicBezTo>
                  <a:cubicBezTo>
                    <a:pt x="7705" y="179552"/>
                    <a:pt x="0" y="160950"/>
                    <a:pt x="0" y="141553"/>
                  </a:cubicBezTo>
                  <a:lnTo>
                    <a:pt x="0" y="73134"/>
                  </a:lnTo>
                  <a:cubicBezTo>
                    <a:pt x="0" y="53738"/>
                    <a:pt x="7705" y="35136"/>
                    <a:pt x="21421" y="21421"/>
                  </a:cubicBezTo>
                  <a:cubicBezTo>
                    <a:pt x="35136" y="7705"/>
                    <a:pt x="53738" y="0"/>
                    <a:pt x="73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421909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2D3C54"/>
                  </a:solidFill>
                  <a:latin typeface="Lora"/>
                  <a:ea typeface="Lora"/>
                  <a:cs typeface="Lora"/>
                  <a:sym typeface="Lora"/>
                </a:rPr>
                <a:t>Déploeiment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971003" y="7314434"/>
            <a:ext cx="5398811" cy="815141"/>
            <a:chOff x="0" y="0"/>
            <a:chExt cx="1421909" cy="21468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421909" cy="214687"/>
            </a:xfrm>
            <a:custGeom>
              <a:avLst/>
              <a:gdLst/>
              <a:ahLst/>
              <a:cxnLst/>
              <a:rect r="r" b="b" t="t" l="l"/>
              <a:pathLst>
                <a:path h="214687" w="1421909">
                  <a:moveTo>
                    <a:pt x="73134" y="0"/>
                  </a:moveTo>
                  <a:lnTo>
                    <a:pt x="1348775" y="0"/>
                  </a:lnTo>
                  <a:cubicBezTo>
                    <a:pt x="1368171" y="0"/>
                    <a:pt x="1386773" y="7705"/>
                    <a:pt x="1400489" y="21421"/>
                  </a:cubicBezTo>
                  <a:cubicBezTo>
                    <a:pt x="1414204" y="35136"/>
                    <a:pt x="1421909" y="53738"/>
                    <a:pt x="1421909" y="73134"/>
                  </a:cubicBezTo>
                  <a:lnTo>
                    <a:pt x="1421909" y="141553"/>
                  </a:lnTo>
                  <a:cubicBezTo>
                    <a:pt x="1421909" y="160950"/>
                    <a:pt x="1414204" y="179552"/>
                    <a:pt x="1400489" y="193267"/>
                  </a:cubicBezTo>
                  <a:cubicBezTo>
                    <a:pt x="1386773" y="206982"/>
                    <a:pt x="1368171" y="214687"/>
                    <a:pt x="1348775" y="214687"/>
                  </a:cubicBezTo>
                  <a:lnTo>
                    <a:pt x="73134" y="214687"/>
                  </a:lnTo>
                  <a:cubicBezTo>
                    <a:pt x="53738" y="214687"/>
                    <a:pt x="35136" y="206982"/>
                    <a:pt x="21421" y="193267"/>
                  </a:cubicBezTo>
                  <a:cubicBezTo>
                    <a:pt x="7705" y="179552"/>
                    <a:pt x="0" y="160950"/>
                    <a:pt x="0" y="141553"/>
                  </a:cubicBezTo>
                  <a:lnTo>
                    <a:pt x="0" y="73134"/>
                  </a:lnTo>
                  <a:cubicBezTo>
                    <a:pt x="0" y="53738"/>
                    <a:pt x="7705" y="35136"/>
                    <a:pt x="21421" y="21421"/>
                  </a:cubicBezTo>
                  <a:cubicBezTo>
                    <a:pt x="35136" y="7705"/>
                    <a:pt x="53738" y="0"/>
                    <a:pt x="73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421909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2D3C54"/>
                  </a:solidFill>
                  <a:latin typeface="Lora"/>
                  <a:ea typeface="Lora"/>
                  <a:cs typeface="Lora"/>
                  <a:sym typeface="Lora"/>
                </a:rPr>
                <a:t>Conclusion 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529790" y="2474698"/>
            <a:ext cx="3228420" cy="586740"/>
            <a:chOff x="0" y="0"/>
            <a:chExt cx="850283" cy="15453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50283" cy="154532"/>
            </a:xfrm>
            <a:custGeom>
              <a:avLst/>
              <a:gdLst/>
              <a:ahLst/>
              <a:cxnLst/>
              <a:rect r="r" b="b" t="t" l="l"/>
              <a:pathLst>
                <a:path h="154532" w="850283">
                  <a:moveTo>
                    <a:pt x="77266" y="0"/>
                  </a:moveTo>
                  <a:lnTo>
                    <a:pt x="773017" y="0"/>
                  </a:lnTo>
                  <a:cubicBezTo>
                    <a:pt x="815690" y="0"/>
                    <a:pt x="850283" y="34593"/>
                    <a:pt x="850283" y="77266"/>
                  </a:cubicBezTo>
                  <a:lnTo>
                    <a:pt x="850283" y="77266"/>
                  </a:lnTo>
                  <a:cubicBezTo>
                    <a:pt x="850283" y="97758"/>
                    <a:pt x="842143" y="117411"/>
                    <a:pt x="827653" y="131902"/>
                  </a:cubicBezTo>
                  <a:cubicBezTo>
                    <a:pt x="813162" y="146392"/>
                    <a:pt x="793509" y="154532"/>
                    <a:pt x="773017" y="154532"/>
                  </a:cubicBezTo>
                  <a:lnTo>
                    <a:pt x="77266" y="154532"/>
                  </a:lnTo>
                  <a:cubicBezTo>
                    <a:pt x="34593" y="154532"/>
                    <a:pt x="0" y="119939"/>
                    <a:pt x="0" y="77266"/>
                  </a:cubicBezTo>
                  <a:lnTo>
                    <a:pt x="0" y="77266"/>
                  </a:lnTo>
                  <a:cubicBezTo>
                    <a:pt x="0" y="34593"/>
                    <a:pt x="34593" y="0"/>
                    <a:pt x="77266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850283" cy="192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Lora"/>
                  <a:ea typeface="Lora"/>
                  <a:cs typeface="Lora"/>
                  <a:sym typeface="Lora"/>
                </a:rPr>
                <a:t>de la présentation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 flipV="true">
            <a:off x="9148762" y="4080613"/>
            <a:ext cx="0" cy="4455856"/>
          </a:xfrm>
          <a:prstGeom prst="line">
            <a:avLst/>
          </a:prstGeom>
          <a:ln cap="flat" w="9525">
            <a:solidFill>
              <a:srgbClr val="2D3C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3992973" y="1198703"/>
            <a:ext cx="10302054" cy="112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9"/>
              </a:lnSpc>
            </a:pPr>
            <a:r>
              <a:rPr lang="en-US" sz="7599" b="true">
                <a:solidFill>
                  <a:srgbClr val="2D3C54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PLAN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146447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02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46719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 DE PROJET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08014" y="485049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565" y="2102135"/>
            <a:ext cx="7767807" cy="1332179"/>
            <a:chOff x="0" y="0"/>
            <a:chExt cx="2045842" cy="3508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5842" cy="350862"/>
            </a:xfrm>
            <a:custGeom>
              <a:avLst/>
              <a:gdLst/>
              <a:ahLst/>
              <a:cxnLst/>
              <a:rect r="r" b="b" t="t" l="l"/>
              <a:pathLst>
                <a:path h="350862" w="2045842">
                  <a:moveTo>
                    <a:pt x="50830" y="0"/>
                  </a:moveTo>
                  <a:lnTo>
                    <a:pt x="1995012" y="0"/>
                  </a:lnTo>
                  <a:cubicBezTo>
                    <a:pt x="2008493" y="0"/>
                    <a:pt x="2021422" y="5355"/>
                    <a:pt x="2030954" y="14888"/>
                  </a:cubicBezTo>
                  <a:cubicBezTo>
                    <a:pt x="2040487" y="24420"/>
                    <a:pt x="2045842" y="37349"/>
                    <a:pt x="2045842" y="50830"/>
                  </a:cubicBezTo>
                  <a:lnTo>
                    <a:pt x="2045842" y="300032"/>
                  </a:lnTo>
                  <a:cubicBezTo>
                    <a:pt x="2045842" y="313513"/>
                    <a:pt x="2040487" y="326442"/>
                    <a:pt x="2030954" y="335974"/>
                  </a:cubicBezTo>
                  <a:cubicBezTo>
                    <a:pt x="2021422" y="345507"/>
                    <a:pt x="2008493" y="350862"/>
                    <a:pt x="1995012" y="350862"/>
                  </a:cubicBezTo>
                  <a:lnTo>
                    <a:pt x="50830" y="350862"/>
                  </a:lnTo>
                  <a:cubicBezTo>
                    <a:pt x="37349" y="350862"/>
                    <a:pt x="24420" y="345507"/>
                    <a:pt x="14888" y="335974"/>
                  </a:cubicBezTo>
                  <a:cubicBezTo>
                    <a:pt x="5355" y="326442"/>
                    <a:pt x="0" y="313513"/>
                    <a:pt x="0" y="300032"/>
                  </a:cubicBezTo>
                  <a:lnTo>
                    <a:pt x="0" y="50830"/>
                  </a:lnTo>
                  <a:cubicBezTo>
                    <a:pt x="0" y="37349"/>
                    <a:pt x="5355" y="24420"/>
                    <a:pt x="14888" y="14888"/>
                  </a:cubicBezTo>
                  <a:cubicBezTo>
                    <a:pt x="24420" y="5355"/>
                    <a:pt x="37349" y="0"/>
                    <a:pt x="50830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045842" cy="427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Alimentation du data warehouse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87045" y="2102135"/>
            <a:ext cx="6512732" cy="1279702"/>
            <a:chOff x="0" y="0"/>
            <a:chExt cx="1444728" cy="2838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4728" cy="283878"/>
            </a:xfrm>
            <a:custGeom>
              <a:avLst/>
              <a:gdLst/>
              <a:ahLst/>
              <a:cxnLst/>
              <a:rect r="r" b="b" t="t" l="l"/>
              <a:pathLst>
                <a:path h="283878" w="1444728">
                  <a:moveTo>
                    <a:pt x="60626" y="0"/>
                  </a:moveTo>
                  <a:lnTo>
                    <a:pt x="1384102" y="0"/>
                  </a:lnTo>
                  <a:cubicBezTo>
                    <a:pt x="1400181" y="0"/>
                    <a:pt x="1415601" y="6387"/>
                    <a:pt x="1426971" y="17757"/>
                  </a:cubicBezTo>
                  <a:cubicBezTo>
                    <a:pt x="1438340" y="29126"/>
                    <a:pt x="1444728" y="44547"/>
                    <a:pt x="1444728" y="60626"/>
                  </a:cubicBezTo>
                  <a:lnTo>
                    <a:pt x="1444728" y="223252"/>
                  </a:lnTo>
                  <a:cubicBezTo>
                    <a:pt x="1444728" y="239331"/>
                    <a:pt x="1438340" y="254752"/>
                    <a:pt x="1426971" y="266121"/>
                  </a:cubicBezTo>
                  <a:cubicBezTo>
                    <a:pt x="1415601" y="277491"/>
                    <a:pt x="1400181" y="283878"/>
                    <a:pt x="1384102" y="283878"/>
                  </a:cubicBezTo>
                  <a:lnTo>
                    <a:pt x="60626" y="283878"/>
                  </a:lnTo>
                  <a:cubicBezTo>
                    <a:pt x="27143" y="283878"/>
                    <a:pt x="0" y="256735"/>
                    <a:pt x="0" y="223252"/>
                  </a:cubicBezTo>
                  <a:lnTo>
                    <a:pt x="0" y="60626"/>
                  </a:lnTo>
                  <a:cubicBezTo>
                    <a:pt x="0" y="44547"/>
                    <a:pt x="6387" y="29126"/>
                    <a:pt x="17757" y="17757"/>
                  </a:cubicBezTo>
                  <a:cubicBezTo>
                    <a:pt x="29126" y="6387"/>
                    <a:pt x="44547" y="0"/>
                    <a:pt x="606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444728" cy="350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34323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Alimentation de la table DIM_contrats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41462" y="4371113"/>
            <a:ext cx="14458315" cy="4722334"/>
          </a:xfrm>
          <a:custGeom>
            <a:avLst/>
            <a:gdLst/>
            <a:ahLst/>
            <a:cxnLst/>
            <a:rect r="r" b="b" t="t" l="l"/>
            <a:pathLst>
              <a:path h="4722334" w="14458315">
                <a:moveTo>
                  <a:pt x="0" y="0"/>
                </a:moveTo>
                <a:lnTo>
                  <a:pt x="14458315" y="0"/>
                </a:lnTo>
                <a:lnTo>
                  <a:pt x="14458315" y="4722334"/>
                </a:lnTo>
                <a:lnTo>
                  <a:pt x="0" y="4722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90621" y="498748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Intégration du data warehouse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08014" y="485049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565" y="2102135"/>
            <a:ext cx="7767807" cy="1332179"/>
            <a:chOff x="0" y="0"/>
            <a:chExt cx="2045842" cy="3508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5842" cy="350862"/>
            </a:xfrm>
            <a:custGeom>
              <a:avLst/>
              <a:gdLst/>
              <a:ahLst/>
              <a:cxnLst/>
              <a:rect r="r" b="b" t="t" l="l"/>
              <a:pathLst>
                <a:path h="350862" w="2045842">
                  <a:moveTo>
                    <a:pt x="50830" y="0"/>
                  </a:moveTo>
                  <a:lnTo>
                    <a:pt x="1995012" y="0"/>
                  </a:lnTo>
                  <a:cubicBezTo>
                    <a:pt x="2008493" y="0"/>
                    <a:pt x="2021422" y="5355"/>
                    <a:pt x="2030954" y="14888"/>
                  </a:cubicBezTo>
                  <a:cubicBezTo>
                    <a:pt x="2040487" y="24420"/>
                    <a:pt x="2045842" y="37349"/>
                    <a:pt x="2045842" y="50830"/>
                  </a:cubicBezTo>
                  <a:lnTo>
                    <a:pt x="2045842" y="300032"/>
                  </a:lnTo>
                  <a:cubicBezTo>
                    <a:pt x="2045842" y="313513"/>
                    <a:pt x="2040487" y="326442"/>
                    <a:pt x="2030954" y="335974"/>
                  </a:cubicBezTo>
                  <a:cubicBezTo>
                    <a:pt x="2021422" y="345507"/>
                    <a:pt x="2008493" y="350862"/>
                    <a:pt x="1995012" y="350862"/>
                  </a:cubicBezTo>
                  <a:lnTo>
                    <a:pt x="50830" y="350862"/>
                  </a:lnTo>
                  <a:cubicBezTo>
                    <a:pt x="37349" y="350862"/>
                    <a:pt x="24420" y="345507"/>
                    <a:pt x="14888" y="335974"/>
                  </a:cubicBezTo>
                  <a:cubicBezTo>
                    <a:pt x="5355" y="326442"/>
                    <a:pt x="0" y="313513"/>
                    <a:pt x="0" y="300032"/>
                  </a:cubicBezTo>
                  <a:lnTo>
                    <a:pt x="0" y="50830"/>
                  </a:lnTo>
                  <a:cubicBezTo>
                    <a:pt x="0" y="37349"/>
                    <a:pt x="5355" y="24420"/>
                    <a:pt x="14888" y="14888"/>
                  </a:cubicBezTo>
                  <a:cubicBezTo>
                    <a:pt x="24420" y="5355"/>
                    <a:pt x="37349" y="0"/>
                    <a:pt x="50830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045842" cy="427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Alimentation du data warehouse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87045" y="2102135"/>
            <a:ext cx="6512732" cy="1279702"/>
            <a:chOff x="0" y="0"/>
            <a:chExt cx="1444728" cy="2838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4728" cy="283878"/>
            </a:xfrm>
            <a:custGeom>
              <a:avLst/>
              <a:gdLst/>
              <a:ahLst/>
              <a:cxnLst/>
              <a:rect r="r" b="b" t="t" l="l"/>
              <a:pathLst>
                <a:path h="283878" w="1444728">
                  <a:moveTo>
                    <a:pt x="60626" y="0"/>
                  </a:moveTo>
                  <a:lnTo>
                    <a:pt x="1384102" y="0"/>
                  </a:lnTo>
                  <a:cubicBezTo>
                    <a:pt x="1400181" y="0"/>
                    <a:pt x="1415601" y="6387"/>
                    <a:pt x="1426971" y="17757"/>
                  </a:cubicBezTo>
                  <a:cubicBezTo>
                    <a:pt x="1438340" y="29126"/>
                    <a:pt x="1444728" y="44547"/>
                    <a:pt x="1444728" y="60626"/>
                  </a:cubicBezTo>
                  <a:lnTo>
                    <a:pt x="1444728" y="223252"/>
                  </a:lnTo>
                  <a:cubicBezTo>
                    <a:pt x="1444728" y="239331"/>
                    <a:pt x="1438340" y="254752"/>
                    <a:pt x="1426971" y="266121"/>
                  </a:cubicBezTo>
                  <a:cubicBezTo>
                    <a:pt x="1415601" y="277491"/>
                    <a:pt x="1400181" y="283878"/>
                    <a:pt x="1384102" y="283878"/>
                  </a:cubicBezTo>
                  <a:lnTo>
                    <a:pt x="60626" y="283878"/>
                  </a:lnTo>
                  <a:cubicBezTo>
                    <a:pt x="27143" y="283878"/>
                    <a:pt x="0" y="256735"/>
                    <a:pt x="0" y="223252"/>
                  </a:cubicBezTo>
                  <a:lnTo>
                    <a:pt x="0" y="60626"/>
                  </a:lnTo>
                  <a:cubicBezTo>
                    <a:pt x="0" y="44547"/>
                    <a:pt x="6387" y="29126"/>
                    <a:pt x="17757" y="17757"/>
                  </a:cubicBezTo>
                  <a:cubicBezTo>
                    <a:pt x="29126" y="6387"/>
                    <a:pt x="44547" y="0"/>
                    <a:pt x="606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444728" cy="350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34323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Alimentation de la table DIM_dates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208416" y="4658712"/>
            <a:ext cx="13332121" cy="4365645"/>
          </a:xfrm>
          <a:custGeom>
            <a:avLst/>
            <a:gdLst/>
            <a:ahLst/>
            <a:cxnLst/>
            <a:rect r="r" b="b" t="t" l="l"/>
            <a:pathLst>
              <a:path h="4365645" w="13332121">
                <a:moveTo>
                  <a:pt x="0" y="0"/>
                </a:moveTo>
                <a:lnTo>
                  <a:pt x="13332121" y="0"/>
                </a:lnTo>
                <a:lnTo>
                  <a:pt x="13332121" y="4365645"/>
                </a:lnTo>
                <a:lnTo>
                  <a:pt x="0" y="4365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90621" y="498748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Intégration du data warehouse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08014" y="485049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565" y="2102135"/>
            <a:ext cx="7767807" cy="1332179"/>
            <a:chOff x="0" y="0"/>
            <a:chExt cx="2045842" cy="3508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5842" cy="350862"/>
            </a:xfrm>
            <a:custGeom>
              <a:avLst/>
              <a:gdLst/>
              <a:ahLst/>
              <a:cxnLst/>
              <a:rect r="r" b="b" t="t" l="l"/>
              <a:pathLst>
                <a:path h="350862" w="2045842">
                  <a:moveTo>
                    <a:pt x="50830" y="0"/>
                  </a:moveTo>
                  <a:lnTo>
                    <a:pt x="1995012" y="0"/>
                  </a:lnTo>
                  <a:cubicBezTo>
                    <a:pt x="2008493" y="0"/>
                    <a:pt x="2021422" y="5355"/>
                    <a:pt x="2030954" y="14888"/>
                  </a:cubicBezTo>
                  <a:cubicBezTo>
                    <a:pt x="2040487" y="24420"/>
                    <a:pt x="2045842" y="37349"/>
                    <a:pt x="2045842" y="50830"/>
                  </a:cubicBezTo>
                  <a:lnTo>
                    <a:pt x="2045842" y="300032"/>
                  </a:lnTo>
                  <a:cubicBezTo>
                    <a:pt x="2045842" y="313513"/>
                    <a:pt x="2040487" y="326442"/>
                    <a:pt x="2030954" y="335974"/>
                  </a:cubicBezTo>
                  <a:cubicBezTo>
                    <a:pt x="2021422" y="345507"/>
                    <a:pt x="2008493" y="350862"/>
                    <a:pt x="1995012" y="350862"/>
                  </a:cubicBezTo>
                  <a:lnTo>
                    <a:pt x="50830" y="350862"/>
                  </a:lnTo>
                  <a:cubicBezTo>
                    <a:pt x="37349" y="350862"/>
                    <a:pt x="24420" y="345507"/>
                    <a:pt x="14888" y="335974"/>
                  </a:cubicBezTo>
                  <a:cubicBezTo>
                    <a:pt x="5355" y="326442"/>
                    <a:pt x="0" y="313513"/>
                    <a:pt x="0" y="300032"/>
                  </a:cubicBezTo>
                  <a:lnTo>
                    <a:pt x="0" y="50830"/>
                  </a:lnTo>
                  <a:cubicBezTo>
                    <a:pt x="0" y="37349"/>
                    <a:pt x="5355" y="24420"/>
                    <a:pt x="14888" y="14888"/>
                  </a:cubicBezTo>
                  <a:cubicBezTo>
                    <a:pt x="24420" y="5355"/>
                    <a:pt x="37349" y="0"/>
                    <a:pt x="50830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045842" cy="427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Alimentation du data warehouse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87045" y="2102135"/>
            <a:ext cx="6512732" cy="1279702"/>
            <a:chOff x="0" y="0"/>
            <a:chExt cx="1444728" cy="2838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4728" cy="283878"/>
            </a:xfrm>
            <a:custGeom>
              <a:avLst/>
              <a:gdLst/>
              <a:ahLst/>
              <a:cxnLst/>
              <a:rect r="r" b="b" t="t" l="l"/>
              <a:pathLst>
                <a:path h="283878" w="1444728">
                  <a:moveTo>
                    <a:pt x="60626" y="0"/>
                  </a:moveTo>
                  <a:lnTo>
                    <a:pt x="1384102" y="0"/>
                  </a:lnTo>
                  <a:cubicBezTo>
                    <a:pt x="1400181" y="0"/>
                    <a:pt x="1415601" y="6387"/>
                    <a:pt x="1426971" y="17757"/>
                  </a:cubicBezTo>
                  <a:cubicBezTo>
                    <a:pt x="1438340" y="29126"/>
                    <a:pt x="1444728" y="44547"/>
                    <a:pt x="1444728" y="60626"/>
                  </a:cubicBezTo>
                  <a:lnTo>
                    <a:pt x="1444728" y="223252"/>
                  </a:lnTo>
                  <a:cubicBezTo>
                    <a:pt x="1444728" y="239331"/>
                    <a:pt x="1438340" y="254752"/>
                    <a:pt x="1426971" y="266121"/>
                  </a:cubicBezTo>
                  <a:cubicBezTo>
                    <a:pt x="1415601" y="277491"/>
                    <a:pt x="1400181" y="283878"/>
                    <a:pt x="1384102" y="283878"/>
                  </a:cubicBezTo>
                  <a:lnTo>
                    <a:pt x="60626" y="283878"/>
                  </a:lnTo>
                  <a:cubicBezTo>
                    <a:pt x="27143" y="283878"/>
                    <a:pt x="0" y="256735"/>
                    <a:pt x="0" y="223252"/>
                  </a:cubicBezTo>
                  <a:lnTo>
                    <a:pt x="0" y="60626"/>
                  </a:lnTo>
                  <a:cubicBezTo>
                    <a:pt x="0" y="44547"/>
                    <a:pt x="6387" y="29126"/>
                    <a:pt x="17757" y="17757"/>
                  </a:cubicBezTo>
                  <a:cubicBezTo>
                    <a:pt x="29126" y="6387"/>
                    <a:pt x="44547" y="0"/>
                    <a:pt x="606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444728" cy="350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34323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Alimentation de la table DIM_revenus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712163" y="4214653"/>
            <a:ext cx="13387615" cy="4570627"/>
          </a:xfrm>
          <a:custGeom>
            <a:avLst/>
            <a:gdLst/>
            <a:ahLst/>
            <a:cxnLst/>
            <a:rect r="r" b="b" t="t" l="l"/>
            <a:pathLst>
              <a:path h="4570627" w="13387615">
                <a:moveTo>
                  <a:pt x="0" y="0"/>
                </a:moveTo>
                <a:lnTo>
                  <a:pt x="13387614" y="0"/>
                </a:lnTo>
                <a:lnTo>
                  <a:pt x="13387614" y="4570627"/>
                </a:lnTo>
                <a:lnTo>
                  <a:pt x="0" y="45706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90621" y="498748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Intégration du data warehouse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08014" y="485049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565" y="2102135"/>
            <a:ext cx="7767807" cy="1332179"/>
            <a:chOff x="0" y="0"/>
            <a:chExt cx="2045842" cy="3508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45842" cy="350862"/>
            </a:xfrm>
            <a:custGeom>
              <a:avLst/>
              <a:gdLst/>
              <a:ahLst/>
              <a:cxnLst/>
              <a:rect r="r" b="b" t="t" l="l"/>
              <a:pathLst>
                <a:path h="350862" w="2045842">
                  <a:moveTo>
                    <a:pt x="50830" y="0"/>
                  </a:moveTo>
                  <a:lnTo>
                    <a:pt x="1995012" y="0"/>
                  </a:lnTo>
                  <a:cubicBezTo>
                    <a:pt x="2008493" y="0"/>
                    <a:pt x="2021422" y="5355"/>
                    <a:pt x="2030954" y="14888"/>
                  </a:cubicBezTo>
                  <a:cubicBezTo>
                    <a:pt x="2040487" y="24420"/>
                    <a:pt x="2045842" y="37349"/>
                    <a:pt x="2045842" y="50830"/>
                  </a:cubicBezTo>
                  <a:lnTo>
                    <a:pt x="2045842" y="300032"/>
                  </a:lnTo>
                  <a:cubicBezTo>
                    <a:pt x="2045842" y="313513"/>
                    <a:pt x="2040487" y="326442"/>
                    <a:pt x="2030954" y="335974"/>
                  </a:cubicBezTo>
                  <a:cubicBezTo>
                    <a:pt x="2021422" y="345507"/>
                    <a:pt x="2008493" y="350862"/>
                    <a:pt x="1995012" y="350862"/>
                  </a:cubicBezTo>
                  <a:lnTo>
                    <a:pt x="50830" y="350862"/>
                  </a:lnTo>
                  <a:cubicBezTo>
                    <a:pt x="37349" y="350862"/>
                    <a:pt x="24420" y="345507"/>
                    <a:pt x="14888" y="335974"/>
                  </a:cubicBezTo>
                  <a:cubicBezTo>
                    <a:pt x="5355" y="326442"/>
                    <a:pt x="0" y="313513"/>
                    <a:pt x="0" y="300032"/>
                  </a:cubicBezTo>
                  <a:lnTo>
                    <a:pt x="0" y="50830"/>
                  </a:lnTo>
                  <a:cubicBezTo>
                    <a:pt x="0" y="37349"/>
                    <a:pt x="5355" y="24420"/>
                    <a:pt x="14888" y="14888"/>
                  </a:cubicBezTo>
                  <a:cubicBezTo>
                    <a:pt x="24420" y="5355"/>
                    <a:pt x="37349" y="0"/>
                    <a:pt x="50830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045842" cy="427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19"/>
                </a:lnSpc>
              </a:pPr>
              <a:r>
                <a:rPr lang="en-US" b="true" sz="37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Alimentation du data warehouse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87045" y="2102135"/>
            <a:ext cx="6512732" cy="1279702"/>
            <a:chOff x="0" y="0"/>
            <a:chExt cx="1444728" cy="2838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4728" cy="283878"/>
            </a:xfrm>
            <a:custGeom>
              <a:avLst/>
              <a:gdLst/>
              <a:ahLst/>
              <a:cxnLst/>
              <a:rect r="r" b="b" t="t" l="l"/>
              <a:pathLst>
                <a:path h="283878" w="1444728">
                  <a:moveTo>
                    <a:pt x="60626" y="0"/>
                  </a:moveTo>
                  <a:lnTo>
                    <a:pt x="1384102" y="0"/>
                  </a:lnTo>
                  <a:cubicBezTo>
                    <a:pt x="1400181" y="0"/>
                    <a:pt x="1415601" y="6387"/>
                    <a:pt x="1426971" y="17757"/>
                  </a:cubicBezTo>
                  <a:cubicBezTo>
                    <a:pt x="1438340" y="29126"/>
                    <a:pt x="1444728" y="44547"/>
                    <a:pt x="1444728" y="60626"/>
                  </a:cubicBezTo>
                  <a:lnTo>
                    <a:pt x="1444728" y="223252"/>
                  </a:lnTo>
                  <a:cubicBezTo>
                    <a:pt x="1444728" y="239331"/>
                    <a:pt x="1438340" y="254752"/>
                    <a:pt x="1426971" y="266121"/>
                  </a:cubicBezTo>
                  <a:cubicBezTo>
                    <a:pt x="1415601" y="277491"/>
                    <a:pt x="1400181" y="283878"/>
                    <a:pt x="1384102" y="283878"/>
                  </a:cubicBezTo>
                  <a:lnTo>
                    <a:pt x="60626" y="283878"/>
                  </a:lnTo>
                  <a:cubicBezTo>
                    <a:pt x="27143" y="283878"/>
                    <a:pt x="0" y="256735"/>
                    <a:pt x="0" y="223252"/>
                  </a:cubicBezTo>
                  <a:lnTo>
                    <a:pt x="0" y="60626"/>
                  </a:lnTo>
                  <a:cubicBezTo>
                    <a:pt x="0" y="44547"/>
                    <a:pt x="6387" y="29126"/>
                    <a:pt x="17757" y="17757"/>
                  </a:cubicBezTo>
                  <a:cubicBezTo>
                    <a:pt x="29126" y="6387"/>
                    <a:pt x="44547" y="0"/>
                    <a:pt x="606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444728" cy="350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34323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Alimentation de la table DIM_entity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12658" y="4309530"/>
            <a:ext cx="14387120" cy="4570748"/>
          </a:xfrm>
          <a:custGeom>
            <a:avLst/>
            <a:gdLst/>
            <a:ahLst/>
            <a:cxnLst/>
            <a:rect r="r" b="b" t="t" l="l"/>
            <a:pathLst>
              <a:path h="4570748" w="14387120">
                <a:moveTo>
                  <a:pt x="0" y="0"/>
                </a:moveTo>
                <a:lnTo>
                  <a:pt x="14387119" y="0"/>
                </a:lnTo>
                <a:lnTo>
                  <a:pt x="14387119" y="4570748"/>
                </a:lnTo>
                <a:lnTo>
                  <a:pt x="0" y="4570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90621" y="498748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Intégration du data warehouse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08014" y="485049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99617" y="2011047"/>
            <a:ext cx="8609846" cy="1279702"/>
            <a:chOff x="0" y="0"/>
            <a:chExt cx="1909933" cy="2838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09933" cy="283878"/>
            </a:xfrm>
            <a:custGeom>
              <a:avLst/>
              <a:gdLst/>
              <a:ahLst/>
              <a:cxnLst/>
              <a:rect r="r" b="b" t="t" l="l"/>
              <a:pathLst>
                <a:path h="283878" w="1909933">
                  <a:moveTo>
                    <a:pt x="45859" y="0"/>
                  </a:moveTo>
                  <a:lnTo>
                    <a:pt x="1864074" y="0"/>
                  </a:lnTo>
                  <a:cubicBezTo>
                    <a:pt x="1889402" y="0"/>
                    <a:pt x="1909933" y="20532"/>
                    <a:pt x="1909933" y="45859"/>
                  </a:cubicBezTo>
                  <a:lnTo>
                    <a:pt x="1909933" y="238019"/>
                  </a:lnTo>
                  <a:cubicBezTo>
                    <a:pt x="1909933" y="250182"/>
                    <a:pt x="1905102" y="261846"/>
                    <a:pt x="1896501" y="270446"/>
                  </a:cubicBezTo>
                  <a:cubicBezTo>
                    <a:pt x="1887901" y="279046"/>
                    <a:pt x="1876237" y="283878"/>
                    <a:pt x="1864074" y="283878"/>
                  </a:cubicBezTo>
                  <a:lnTo>
                    <a:pt x="45859" y="283878"/>
                  </a:lnTo>
                  <a:cubicBezTo>
                    <a:pt x="33696" y="283878"/>
                    <a:pt x="22032" y="279046"/>
                    <a:pt x="13432" y="270446"/>
                  </a:cubicBezTo>
                  <a:cubicBezTo>
                    <a:pt x="4832" y="261846"/>
                    <a:pt x="0" y="250182"/>
                    <a:pt x="0" y="238019"/>
                  </a:cubicBezTo>
                  <a:lnTo>
                    <a:pt x="0" y="45859"/>
                  </a:lnTo>
                  <a:cubicBezTo>
                    <a:pt x="0" y="33696"/>
                    <a:pt x="4832" y="22032"/>
                    <a:pt x="13432" y="13432"/>
                  </a:cubicBezTo>
                  <a:cubicBezTo>
                    <a:pt x="22032" y="4832"/>
                    <a:pt x="33696" y="0"/>
                    <a:pt x="45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909933" cy="350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 b="true">
                  <a:solidFill>
                    <a:srgbClr val="343232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Alimentation la table Fait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695665" y="3747949"/>
            <a:ext cx="12027595" cy="5510351"/>
          </a:xfrm>
          <a:custGeom>
            <a:avLst/>
            <a:gdLst/>
            <a:ahLst/>
            <a:cxnLst/>
            <a:rect r="r" b="b" t="t" l="l"/>
            <a:pathLst>
              <a:path h="5510351" w="12027595">
                <a:moveTo>
                  <a:pt x="0" y="0"/>
                </a:moveTo>
                <a:lnTo>
                  <a:pt x="12027596" y="0"/>
                </a:lnTo>
                <a:lnTo>
                  <a:pt x="12027596" y="5510351"/>
                </a:lnTo>
                <a:lnTo>
                  <a:pt x="0" y="5510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8" t="0" r="-147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5596" y="3747949"/>
            <a:ext cx="5120426" cy="5362806"/>
          </a:xfrm>
          <a:custGeom>
            <a:avLst/>
            <a:gdLst/>
            <a:ahLst/>
            <a:cxnLst/>
            <a:rect r="r" b="b" t="t" l="l"/>
            <a:pathLst>
              <a:path h="5362806" w="5120426">
                <a:moveTo>
                  <a:pt x="0" y="0"/>
                </a:moveTo>
                <a:lnTo>
                  <a:pt x="5120425" y="0"/>
                </a:lnTo>
                <a:lnTo>
                  <a:pt x="5120425" y="5362806"/>
                </a:lnTo>
                <a:lnTo>
                  <a:pt x="0" y="5362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33" t="0" r="-3113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90621" y="498748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Intégration du data warehouse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RÉALISATION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96232" y="3091735"/>
            <a:ext cx="2509532" cy="1177265"/>
            <a:chOff x="0" y="0"/>
            <a:chExt cx="660947" cy="310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947" cy="310062"/>
            </a:xfrm>
            <a:custGeom>
              <a:avLst/>
              <a:gdLst/>
              <a:ahLst/>
              <a:cxnLst/>
              <a:rect r="r" b="b" t="t" l="l"/>
              <a:pathLst>
                <a:path h="310062" w="660947">
                  <a:moveTo>
                    <a:pt x="155031" y="0"/>
                  </a:moveTo>
                  <a:lnTo>
                    <a:pt x="505916" y="0"/>
                  </a:lnTo>
                  <a:cubicBezTo>
                    <a:pt x="591537" y="0"/>
                    <a:pt x="660947" y="69410"/>
                    <a:pt x="660947" y="155031"/>
                  </a:cubicBezTo>
                  <a:lnTo>
                    <a:pt x="660947" y="155031"/>
                  </a:lnTo>
                  <a:cubicBezTo>
                    <a:pt x="660947" y="240652"/>
                    <a:pt x="591537" y="310062"/>
                    <a:pt x="505916" y="310062"/>
                  </a:cubicBezTo>
                  <a:lnTo>
                    <a:pt x="155031" y="310062"/>
                  </a:lnTo>
                  <a:cubicBezTo>
                    <a:pt x="69410" y="310062"/>
                    <a:pt x="0" y="240652"/>
                    <a:pt x="0" y="155031"/>
                  </a:cubicBezTo>
                  <a:lnTo>
                    <a:pt x="0" y="155031"/>
                  </a:lnTo>
                  <a:cubicBezTo>
                    <a:pt x="0" y="69410"/>
                    <a:pt x="69410" y="0"/>
                    <a:pt x="1550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660947" cy="395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59"/>
                </a:lnSpc>
              </a:pPr>
              <a:r>
                <a:rPr lang="en-US" b="true" sz="48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72260" y="4527319"/>
            <a:ext cx="12157476" cy="3535918"/>
            <a:chOff x="0" y="0"/>
            <a:chExt cx="3201969" cy="9312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1969" cy="931271"/>
            </a:xfrm>
            <a:custGeom>
              <a:avLst/>
              <a:gdLst/>
              <a:ahLst/>
              <a:cxnLst/>
              <a:rect r="r" b="b" t="t" l="l"/>
              <a:pathLst>
                <a:path h="931271" w="3201969">
                  <a:moveTo>
                    <a:pt x="32477" y="0"/>
                  </a:moveTo>
                  <a:lnTo>
                    <a:pt x="3169492" y="0"/>
                  </a:lnTo>
                  <a:cubicBezTo>
                    <a:pt x="3178106" y="0"/>
                    <a:pt x="3186366" y="3422"/>
                    <a:pt x="3192457" y="9512"/>
                  </a:cubicBezTo>
                  <a:cubicBezTo>
                    <a:pt x="3198547" y="15603"/>
                    <a:pt x="3201969" y="23864"/>
                    <a:pt x="3201969" y="32477"/>
                  </a:cubicBezTo>
                  <a:lnTo>
                    <a:pt x="3201969" y="898794"/>
                  </a:lnTo>
                  <a:cubicBezTo>
                    <a:pt x="3201969" y="916730"/>
                    <a:pt x="3187429" y="931271"/>
                    <a:pt x="3169492" y="931271"/>
                  </a:cubicBezTo>
                  <a:lnTo>
                    <a:pt x="32477" y="931271"/>
                  </a:lnTo>
                  <a:cubicBezTo>
                    <a:pt x="14540" y="931271"/>
                    <a:pt x="0" y="916730"/>
                    <a:pt x="0" y="898794"/>
                  </a:cubicBezTo>
                  <a:lnTo>
                    <a:pt x="0" y="32477"/>
                  </a:lnTo>
                  <a:cubicBezTo>
                    <a:pt x="0" y="14540"/>
                    <a:pt x="14540" y="0"/>
                    <a:pt x="3247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33350"/>
              <a:ext cx="3201969" cy="1064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la restitution du Data Warehouse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 RESTITUTION DU DATA WAREHOUSE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68634" y="881475"/>
            <a:ext cx="950733" cy="18288000"/>
            <a:chOff x="0" y="0"/>
            <a:chExt cx="25039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399" cy="4816592"/>
            </a:xfrm>
            <a:custGeom>
              <a:avLst/>
              <a:gdLst/>
              <a:ahLst/>
              <a:cxnLst/>
              <a:rect r="r" b="b" t="t" l="l"/>
              <a:pathLst>
                <a:path h="4816592" w="250399">
                  <a:moveTo>
                    <a:pt x="0" y="0"/>
                  </a:moveTo>
                  <a:lnTo>
                    <a:pt x="250399" y="0"/>
                  </a:lnTo>
                  <a:lnTo>
                    <a:pt x="25039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039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5596" y="270148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3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23313" y="1377614"/>
            <a:ext cx="14533817" cy="8067719"/>
          </a:xfrm>
          <a:custGeom>
            <a:avLst/>
            <a:gdLst/>
            <a:ahLst/>
            <a:cxnLst/>
            <a:rect r="r" b="b" t="t" l="l"/>
            <a:pathLst>
              <a:path h="8067719" w="14533817">
                <a:moveTo>
                  <a:pt x="0" y="0"/>
                </a:moveTo>
                <a:lnTo>
                  <a:pt x="14533817" y="0"/>
                </a:lnTo>
                <a:lnTo>
                  <a:pt x="14533817" y="8067719"/>
                </a:lnTo>
                <a:lnTo>
                  <a:pt x="0" y="806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" t="-2258" r="-43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78203" y="289198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la restitution du Data Warehouse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 RESTITUTION DU DATA WAREHOUSE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96232" y="3091735"/>
            <a:ext cx="2509532" cy="1177265"/>
            <a:chOff x="0" y="0"/>
            <a:chExt cx="660947" cy="310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947" cy="310062"/>
            </a:xfrm>
            <a:custGeom>
              <a:avLst/>
              <a:gdLst/>
              <a:ahLst/>
              <a:cxnLst/>
              <a:rect r="r" b="b" t="t" l="l"/>
              <a:pathLst>
                <a:path h="310062" w="660947">
                  <a:moveTo>
                    <a:pt x="155031" y="0"/>
                  </a:moveTo>
                  <a:lnTo>
                    <a:pt x="505916" y="0"/>
                  </a:lnTo>
                  <a:cubicBezTo>
                    <a:pt x="591537" y="0"/>
                    <a:pt x="660947" y="69410"/>
                    <a:pt x="660947" y="155031"/>
                  </a:cubicBezTo>
                  <a:lnTo>
                    <a:pt x="660947" y="155031"/>
                  </a:lnTo>
                  <a:cubicBezTo>
                    <a:pt x="660947" y="240652"/>
                    <a:pt x="591537" y="310062"/>
                    <a:pt x="505916" y="310062"/>
                  </a:cubicBezTo>
                  <a:lnTo>
                    <a:pt x="155031" y="310062"/>
                  </a:lnTo>
                  <a:cubicBezTo>
                    <a:pt x="69410" y="310062"/>
                    <a:pt x="0" y="240652"/>
                    <a:pt x="0" y="155031"/>
                  </a:cubicBezTo>
                  <a:lnTo>
                    <a:pt x="0" y="155031"/>
                  </a:lnTo>
                  <a:cubicBezTo>
                    <a:pt x="0" y="69410"/>
                    <a:pt x="69410" y="0"/>
                    <a:pt x="1550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660947" cy="395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59"/>
                </a:lnSpc>
              </a:pPr>
              <a:r>
                <a:rPr lang="en-US" b="true" sz="48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72260" y="4527319"/>
            <a:ext cx="12157476" cy="2941208"/>
            <a:chOff x="0" y="0"/>
            <a:chExt cx="3201969" cy="7746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1969" cy="774639"/>
            </a:xfrm>
            <a:custGeom>
              <a:avLst/>
              <a:gdLst/>
              <a:ahLst/>
              <a:cxnLst/>
              <a:rect r="r" b="b" t="t" l="l"/>
              <a:pathLst>
                <a:path h="774639" w="3201969">
                  <a:moveTo>
                    <a:pt x="32477" y="0"/>
                  </a:moveTo>
                  <a:lnTo>
                    <a:pt x="3169492" y="0"/>
                  </a:lnTo>
                  <a:cubicBezTo>
                    <a:pt x="3178106" y="0"/>
                    <a:pt x="3186366" y="3422"/>
                    <a:pt x="3192457" y="9512"/>
                  </a:cubicBezTo>
                  <a:cubicBezTo>
                    <a:pt x="3198547" y="15603"/>
                    <a:pt x="3201969" y="23864"/>
                    <a:pt x="3201969" y="32477"/>
                  </a:cubicBezTo>
                  <a:lnTo>
                    <a:pt x="3201969" y="742162"/>
                  </a:lnTo>
                  <a:cubicBezTo>
                    <a:pt x="3201969" y="760099"/>
                    <a:pt x="3187429" y="774639"/>
                    <a:pt x="3169492" y="774639"/>
                  </a:cubicBezTo>
                  <a:lnTo>
                    <a:pt x="32477" y="774639"/>
                  </a:lnTo>
                  <a:cubicBezTo>
                    <a:pt x="14540" y="774639"/>
                    <a:pt x="0" y="760099"/>
                    <a:pt x="0" y="742162"/>
                  </a:cubicBezTo>
                  <a:lnTo>
                    <a:pt x="0" y="32477"/>
                  </a:lnTo>
                  <a:cubicBezTo>
                    <a:pt x="0" y="14540"/>
                    <a:pt x="14540" y="0"/>
                    <a:pt x="3247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33350"/>
              <a:ext cx="3201969" cy="907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Analyse Prédictive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ANALYSE PRÉDICTIVE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5300" y="306376"/>
            <a:ext cx="1261554" cy="870584"/>
            <a:chOff x="0" y="0"/>
            <a:chExt cx="332261" cy="2292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29290"/>
            </a:xfrm>
            <a:custGeom>
              <a:avLst/>
              <a:gdLst/>
              <a:ahLst/>
              <a:cxnLst/>
              <a:rect r="r" b="b" t="t" l="l"/>
              <a:pathLst>
                <a:path h="229290" w="332261">
                  <a:moveTo>
                    <a:pt x="114645" y="0"/>
                  </a:moveTo>
                  <a:lnTo>
                    <a:pt x="217616" y="0"/>
                  </a:lnTo>
                  <a:cubicBezTo>
                    <a:pt x="280933" y="0"/>
                    <a:pt x="332261" y="51328"/>
                    <a:pt x="332261" y="114645"/>
                  </a:cubicBezTo>
                  <a:lnTo>
                    <a:pt x="332261" y="114645"/>
                  </a:lnTo>
                  <a:cubicBezTo>
                    <a:pt x="332261" y="177961"/>
                    <a:pt x="280933" y="229290"/>
                    <a:pt x="217616" y="229290"/>
                  </a:cubicBezTo>
                  <a:lnTo>
                    <a:pt x="114645" y="229290"/>
                  </a:lnTo>
                  <a:cubicBezTo>
                    <a:pt x="51328" y="229290"/>
                    <a:pt x="0" y="177961"/>
                    <a:pt x="0" y="114645"/>
                  </a:cubicBezTo>
                  <a:lnTo>
                    <a:pt x="0" y="114645"/>
                  </a:lnTo>
                  <a:cubicBezTo>
                    <a:pt x="0" y="51328"/>
                    <a:pt x="51328" y="0"/>
                    <a:pt x="1146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32261" cy="295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b="true" sz="35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200" y="4002406"/>
            <a:ext cx="4676560" cy="2282189"/>
            <a:chOff x="0" y="0"/>
            <a:chExt cx="1231686" cy="6010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1686" cy="601070"/>
            </a:xfrm>
            <a:custGeom>
              <a:avLst/>
              <a:gdLst/>
              <a:ahLst/>
              <a:cxnLst/>
              <a:rect r="r" b="b" t="t" l="l"/>
              <a:pathLst>
                <a:path h="601070" w="1231686">
                  <a:moveTo>
                    <a:pt x="84429" y="0"/>
                  </a:moveTo>
                  <a:lnTo>
                    <a:pt x="1147257" y="0"/>
                  </a:lnTo>
                  <a:cubicBezTo>
                    <a:pt x="1193886" y="0"/>
                    <a:pt x="1231686" y="37800"/>
                    <a:pt x="1231686" y="84429"/>
                  </a:cubicBezTo>
                  <a:lnTo>
                    <a:pt x="1231686" y="516641"/>
                  </a:lnTo>
                  <a:cubicBezTo>
                    <a:pt x="1231686" y="539033"/>
                    <a:pt x="1222791" y="560508"/>
                    <a:pt x="1206958" y="576342"/>
                  </a:cubicBezTo>
                  <a:cubicBezTo>
                    <a:pt x="1191124" y="592175"/>
                    <a:pt x="1169649" y="601070"/>
                    <a:pt x="1147257" y="601070"/>
                  </a:cubicBezTo>
                  <a:lnTo>
                    <a:pt x="84429" y="601070"/>
                  </a:lnTo>
                  <a:cubicBezTo>
                    <a:pt x="62037" y="601070"/>
                    <a:pt x="40562" y="592175"/>
                    <a:pt x="24729" y="576342"/>
                  </a:cubicBezTo>
                  <a:cubicBezTo>
                    <a:pt x="8895" y="560508"/>
                    <a:pt x="0" y="539033"/>
                    <a:pt x="0" y="516641"/>
                  </a:cubicBezTo>
                  <a:lnTo>
                    <a:pt x="0" y="84429"/>
                  </a:lnTo>
                  <a:cubicBezTo>
                    <a:pt x="0" y="62037"/>
                    <a:pt x="8895" y="40562"/>
                    <a:pt x="24729" y="24729"/>
                  </a:cubicBezTo>
                  <a:cubicBezTo>
                    <a:pt x="40562" y="8895"/>
                    <a:pt x="62037" y="0"/>
                    <a:pt x="84429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231686" cy="677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A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nalyse de la qualité des données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930340" y="1560437"/>
            <a:ext cx="5868807" cy="7648550"/>
          </a:xfrm>
          <a:custGeom>
            <a:avLst/>
            <a:gdLst/>
            <a:ahLst/>
            <a:cxnLst/>
            <a:rect r="r" b="b" t="t" l="l"/>
            <a:pathLst>
              <a:path h="7648550" w="5868807">
                <a:moveTo>
                  <a:pt x="0" y="0"/>
                </a:moveTo>
                <a:lnTo>
                  <a:pt x="5868807" y="0"/>
                </a:lnTo>
                <a:lnTo>
                  <a:pt x="5868807" y="7648549"/>
                </a:lnTo>
                <a:lnTo>
                  <a:pt x="0" y="7648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8" t="-888" r="-8925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68746" y="1507868"/>
            <a:ext cx="6952554" cy="1856082"/>
          </a:xfrm>
          <a:custGeom>
            <a:avLst/>
            <a:gdLst/>
            <a:ahLst/>
            <a:cxnLst/>
            <a:rect r="r" b="b" t="t" l="l"/>
            <a:pathLst>
              <a:path h="1856082" w="6952554">
                <a:moveTo>
                  <a:pt x="0" y="0"/>
                </a:moveTo>
                <a:lnTo>
                  <a:pt x="6952554" y="0"/>
                </a:lnTo>
                <a:lnTo>
                  <a:pt x="6952554" y="1856082"/>
                </a:lnTo>
                <a:lnTo>
                  <a:pt x="0" y="1856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79" r="-37713" b="-807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68746" y="3645807"/>
            <a:ext cx="6952554" cy="5563179"/>
          </a:xfrm>
          <a:custGeom>
            <a:avLst/>
            <a:gdLst/>
            <a:ahLst/>
            <a:cxnLst/>
            <a:rect r="r" b="b" t="t" l="l"/>
            <a:pathLst>
              <a:path h="5563179" w="6952554">
                <a:moveTo>
                  <a:pt x="0" y="0"/>
                </a:moveTo>
                <a:lnTo>
                  <a:pt x="6952554" y="0"/>
                </a:lnTo>
                <a:lnTo>
                  <a:pt x="6952554" y="5563179"/>
                </a:lnTo>
                <a:lnTo>
                  <a:pt x="0" y="5563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55" t="0" r="-9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57288" y="334951"/>
            <a:ext cx="11213459" cy="87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1"/>
              </a:lnSpc>
            </a:pPr>
            <a:r>
              <a:rPr lang="en-US" sz="59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Analyse Prédictive</a:t>
            </a:r>
            <a:r>
              <a:rPr lang="en-US" sz="59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ANALYSE PRÉDICTIVE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5596" y="1858098"/>
            <a:ext cx="8452682" cy="1147066"/>
            <a:chOff x="0" y="0"/>
            <a:chExt cx="2226221" cy="3021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6221" cy="302108"/>
            </a:xfrm>
            <a:custGeom>
              <a:avLst/>
              <a:gdLst/>
              <a:ahLst/>
              <a:cxnLst/>
              <a:rect r="r" b="b" t="t" l="l"/>
              <a:pathLst>
                <a:path h="302108" w="2226221">
                  <a:moveTo>
                    <a:pt x="46712" y="0"/>
                  </a:moveTo>
                  <a:lnTo>
                    <a:pt x="2179509" y="0"/>
                  </a:lnTo>
                  <a:cubicBezTo>
                    <a:pt x="2205307" y="0"/>
                    <a:pt x="2226221" y="20913"/>
                    <a:pt x="2226221" y="46712"/>
                  </a:cubicBezTo>
                  <a:lnTo>
                    <a:pt x="2226221" y="255396"/>
                  </a:lnTo>
                  <a:cubicBezTo>
                    <a:pt x="2226221" y="281195"/>
                    <a:pt x="2205307" y="302108"/>
                    <a:pt x="2179509" y="302108"/>
                  </a:cubicBezTo>
                  <a:lnTo>
                    <a:pt x="46712" y="302108"/>
                  </a:lnTo>
                  <a:cubicBezTo>
                    <a:pt x="20913" y="302108"/>
                    <a:pt x="0" y="281195"/>
                    <a:pt x="0" y="255396"/>
                  </a:cubicBezTo>
                  <a:lnTo>
                    <a:pt x="0" y="46712"/>
                  </a:lnTo>
                  <a:cubicBezTo>
                    <a:pt x="0" y="20913"/>
                    <a:pt x="20913" y="0"/>
                    <a:pt x="46712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226221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1. 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Analyse statistique Univariée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4516" y="3711423"/>
            <a:ext cx="10042230" cy="4676274"/>
          </a:xfrm>
          <a:custGeom>
            <a:avLst/>
            <a:gdLst/>
            <a:ahLst/>
            <a:cxnLst/>
            <a:rect r="r" b="b" t="t" l="l"/>
            <a:pathLst>
              <a:path h="4676274" w="10042230">
                <a:moveTo>
                  <a:pt x="0" y="0"/>
                </a:moveTo>
                <a:lnTo>
                  <a:pt x="10042230" y="0"/>
                </a:lnTo>
                <a:lnTo>
                  <a:pt x="10042230" y="4676274"/>
                </a:lnTo>
                <a:lnTo>
                  <a:pt x="0" y="4676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8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59537" y="1471577"/>
            <a:ext cx="7857712" cy="3931258"/>
          </a:xfrm>
          <a:custGeom>
            <a:avLst/>
            <a:gdLst/>
            <a:ahLst/>
            <a:cxnLst/>
            <a:rect r="r" b="b" t="t" l="l"/>
            <a:pathLst>
              <a:path h="3931258" w="7857712">
                <a:moveTo>
                  <a:pt x="0" y="0"/>
                </a:moveTo>
                <a:lnTo>
                  <a:pt x="7857711" y="0"/>
                </a:lnTo>
                <a:lnTo>
                  <a:pt x="7857711" y="3931258"/>
                </a:lnTo>
                <a:lnTo>
                  <a:pt x="0" y="3931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17" r="0" b="-271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59537" y="5611342"/>
            <a:ext cx="7857712" cy="3280595"/>
          </a:xfrm>
          <a:custGeom>
            <a:avLst/>
            <a:gdLst/>
            <a:ahLst/>
            <a:cxnLst/>
            <a:rect r="r" b="b" t="t" l="l"/>
            <a:pathLst>
              <a:path h="3280595" w="7857712">
                <a:moveTo>
                  <a:pt x="0" y="0"/>
                </a:moveTo>
                <a:lnTo>
                  <a:pt x="7857711" y="0"/>
                </a:lnTo>
                <a:lnTo>
                  <a:pt x="7857711" y="3280595"/>
                </a:lnTo>
                <a:lnTo>
                  <a:pt x="0" y="3280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83" t="-991" r="0" b="-99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3183" y="244380"/>
            <a:ext cx="11213459" cy="158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ANALYSE STATISTIQUE DE DONNÉES</a:t>
            </a:r>
          </a:p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ANALYSE PRÉDICTIVE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45334" y="3316290"/>
            <a:ext cx="2261020" cy="981305"/>
            <a:chOff x="0" y="0"/>
            <a:chExt cx="595495" cy="2584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5495" cy="258451"/>
            </a:xfrm>
            <a:custGeom>
              <a:avLst/>
              <a:gdLst/>
              <a:ahLst/>
              <a:cxnLst/>
              <a:rect r="r" b="b" t="t" l="l"/>
              <a:pathLst>
                <a:path h="258451" w="595495">
                  <a:moveTo>
                    <a:pt x="129225" y="0"/>
                  </a:moveTo>
                  <a:lnTo>
                    <a:pt x="466270" y="0"/>
                  </a:lnTo>
                  <a:cubicBezTo>
                    <a:pt x="537639" y="0"/>
                    <a:pt x="595495" y="57856"/>
                    <a:pt x="595495" y="129225"/>
                  </a:cubicBezTo>
                  <a:lnTo>
                    <a:pt x="595495" y="129225"/>
                  </a:lnTo>
                  <a:cubicBezTo>
                    <a:pt x="595495" y="200595"/>
                    <a:pt x="537639" y="258451"/>
                    <a:pt x="466270" y="258451"/>
                  </a:cubicBezTo>
                  <a:lnTo>
                    <a:pt x="129225" y="258451"/>
                  </a:lnTo>
                  <a:cubicBezTo>
                    <a:pt x="57856" y="258451"/>
                    <a:pt x="0" y="200595"/>
                    <a:pt x="0" y="129225"/>
                  </a:cubicBezTo>
                  <a:lnTo>
                    <a:pt x="0" y="129225"/>
                  </a:lnTo>
                  <a:cubicBezTo>
                    <a:pt x="0" y="57856"/>
                    <a:pt x="57856" y="0"/>
                    <a:pt x="1292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95495" cy="33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6076" y="4599584"/>
            <a:ext cx="5559536" cy="2113510"/>
            <a:chOff x="0" y="0"/>
            <a:chExt cx="1464240" cy="5566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4240" cy="556645"/>
            </a:xfrm>
            <a:custGeom>
              <a:avLst/>
              <a:gdLst/>
              <a:ahLst/>
              <a:cxnLst/>
              <a:rect r="r" b="b" t="t" l="l"/>
              <a:pathLst>
                <a:path h="556645" w="1464240">
                  <a:moveTo>
                    <a:pt x="71020" y="0"/>
                  </a:moveTo>
                  <a:lnTo>
                    <a:pt x="1393220" y="0"/>
                  </a:lnTo>
                  <a:cubicBezTo>
                    <a:pt x="1432443" y="0"/>
                    <a:pt x="1464240" y="31797"/>
                    <a:pt x="1464240" y="71020"/>
                  </a:cubicBezTo>
                  <a:lnTo>
                    <a:pt x="1464240" y="485625"/>
                  </a:lnTo>
                  <a:cubicBezTo>
                    <a:pt x="1464240" y="524848"/>
                    <a:pt x="1432443" y="556645"/>
                    <a:pt x="1393220" y="556645"/>
                  </a:cubicBezTo>
                  <a:lnTo>
                    <a:pt x="71020" y="556645"/>
                  </a:lnTo>
                  <a:cubicBezTo>
                    <a:pt x="31797" y="556645"/>
                    <a:pt x="0" y="524848"/>
                    <a:pt x="0" y="485625"/>
                  </a:cubicBezTo>
                  <a:lnTo>
                    <a:pt x="0" y="71020"/>
                  </a:lnTo>
                  <a:cubicBezTo>
                    <a:pt x="0" y="31797"/>
                    <a:pt x="31797" y="0"/>
                    <a:pt x="71020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1464240" cy="670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Introduction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004277" y="0"/>
            <a:ext cx="12283723" cy="9565619"/>
          </a:xfrm>
          <a:custGeom>
            <a:avLst/>
            <a:gdLst/>
            <a:ahLst/>
            <a:cxnLst/>
            <a:rect r="r" b="b" t="t" l="l"/>
            <a:pathLst>
              <a:path h="9565619" w="12283723">
                <a:moveTo>
                  <a:pt x="0" y="0"/>
                </a:moveTo>
                <a:lnTo>
                  <a:pt x="12283723" y="0"/>
                </a:lnTo>
                <a:lnTo>
                  <a:pt x="12283723" y="9565619"/>
                </a:lnTo>
                <a:lnTo>
                  <a:pt x="0" y="956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60" t="-1766" r="-6636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7032" y="1731321"/>
            <a:ext cx="8452682" cy="1147066"/>
            <a:chOff x="0" y="0"/>
            <a:chExt cx="2226221" cy="3021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26221" cy="302108"/>
            </a:xfrm>
            <a:custGeom>
              <a:avLst/>
              <a:gdLst/>
              <a:ahLst/>
              <a:cxnLst/>
              <a:rect r="r" b="b" t="t" l="l"/>
              <a:pathLst>
                <a:path h="302108" w="2226221">
                  <a:moveTo>
                    <a:pt x="46712" y="0"/>
                  </a:moveTo>
                  <a:lnTo>
                    <a:pt x="2179509" y="0"/>
                  </a:lnTo>
                  <a:cubicBezTo>
                    <a:pt x="2205307" y="0"/>
                    <a:pt x="2226221" y="20913"/>
                    <a:pt x="2226221" y="46712"/>
                  </a:cubicBezTo>
                  <a:lnTo>
                    <a:pt x="2226221" y="255396"/>
                  </a:lnTo>
                  <a:cubicBezTo>
                    <a:pt x="2226221" y="281195"/>
                    <a:pt x="2205307" y="302108"/>
                    <a:pt x="2179509" y="302108"/>
                  </a:cubicBezTo>
                  <a:lnTo>
                    <a:pt x="46712" y="302108"/>
                  </a:lnTo>
                  <a:cubicBezTo>
                    <a:pt x="20913" y="302108"/>
                    <a:pt x="0" y="281195"/>
                    <a:pt x="0" y="255396"/>
                  </a:cubicBezTo>
                  <a:lnTo>
                    <a:pt x="0" y="46712"/>
                  </a:lnTo>
                  <a:cubicBezTo>
                    <a:pt x="0" y="20913"/>
                    <a:pt x="20913" y="0"/>
                    <a:pt x="46712" y="0"/>
                  </a:cubicBezTo>
                  <a:close/>
                </a:path>
              </a:pathLst>
            </a:custGeom>
            <a:solidFill>
              <a:srgbClr val="2D3C54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226221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459"/>
                </a:lnSpc>
                <a:spcBef>
                  <a:spcPct val="0"/>
                </a:spcBef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2</a:t>
              </a:r>
              <a:r>
                <a:rPr lang="en-US" b="true" sz="3899" strike="noStrike" u="none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. Analyse statistique Bivariée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86320" y="3152658"/>
            <a:ext cx="7334105" cy="6105642"/>
          </a:xfrm>
          <a:custGeom>
            <a:avLst/>
            <a:gdLst/>
            <a:ahLst/>
            <a:cxnLst/>
            <a:rect r="r" b="b" t="t" l="l"/>
            <a:pathLst>
              <a:path h="6105642" w="7334105">
                <a:moveTo>
                  <a:pt x="0" y="0"/>
                </a:moveTo>
                <a:lnTo>
                  <a:pt x="7334105" y="0"/>
                </a:lnTo>
                <a:lnTo>
                  <a:pt x="7334105" y="6105642"/>
                </a:lnTo>
                <a:lnTo>
                  <a:pt x="0" y="610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86214" y="1277467"/>
            <a:ext cx="7170658" cy="4173399"/>
          </a:xfrm>
          <a:custGeom>
            <a:avLst/>
            <a:gdLst/>
            <a:ahLst/>
            <a:cxnLst/>
            <a:rect r="r" b="b" t="t" l="l"/>
            <a:pathLst>
              <a:path h="4173399" w="7170658">
                <a:moveTo>
                  <a:pt x="0" y="0"/>
                </a:moveTo>
                <a:lnTo>
                  <a:pt x="7170659" y="0"/>
                </a:lnTo>
                <a:lnTo>
                  <a:pt x="7170659" y="4173399"/>
                </a:lnTo>
                <a:lnTo>
                  <a:pt x="0" y="417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34251" y="5686794"/>
            <a:ext cx="7074586" cy="3878825"/>
          </a:xfrm>
          <a:custGeom>
            <a:avLst/>
            <a:gdLst/>
            <a:ahLst/>
            <a:cxnLst/>
            <a:rect r="r" b="b" t="t" l="l"/>
            <a:pathLst>
              <a:path h="3878825" w="7074586">
                <a:moveTo>
                  <a:pt x="0" y="0"/>
                </a:moveTo>
                <a:lnTo>
                  <a:pt x="7074585" y="0"/>
                </a:lnTo>
                <a:lnTo>
                  <a:pt x="7074585" y="3878825"/>
                </a:lnTo>
                <a:lnTo>
                  <a:pt x="0" y="3878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86" r="0" b="-195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3183" y="244380"/>
            <a:ext cx="11154909" cy="79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9"/>
              </a:lnSpc>
            </a:pPr>
            <a:r>
              <a:rPr lang="en-US" sz="5364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ANALYSE STATISTIQUE DE DONNÉES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ANALYSE PRÉDICTIVE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5596" y="418374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01984" y="1328765"/>
            <a:ext cx="8452682" cy="1147066"/>
            <a:chOff x="0" y="0"/>
            <a:chExt cx="2226221" cy="3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6221" cy="302108"/>
            </a:xfrm>
            <a:custGeom>
              <a:avLst/>
              <a:gdLst/>
              <a:ahLst/>
              <a:cxnLst/>
              <a:rect r="r" b="b" t="t" l="l"/>
              <a:pathLst>
                <a:path h="302108" w="2226221">
                  <a:moveTo>
                    <a:pt x="46712" y="0"/>
                  </a:moveTo>
                  <a:lnTo>
                    <a:pt x="2179509" y="0"/>
                  </a:lnTo>
                  <a:cubicBezTo>
                    <a:pt x="2205307" y="0"/>
                    <a:pt x="2226221" y="20913"/>
                    <a:pt x="2226221" y="46712"/>
                  </a:cubicBezTo>
                  <a:lnTo>
                    <a:pt x="2226221" y="255396"/>
                  </a:lnTo>
                  <a:cubicBezTo>
                    <a:pt x="2226221" y="281195"/>
                    <a:pt x="2205307" y="302108"/>
                    <a:pt x="2179509" y="302108"/>
                  </a:cubicBezTo>
                  <a:lnTo>
                    <a:pt x="46712" y="302108"/>
                  </a:lnTo>
                  <a:cubicBezTo>
                    <a:pt x="20913" y="302108"/>
                    <a:pt x="0" y="281195"/>
                    <a:pt x="0" y="255396"/>
                  </a:cubicBezTo>
                  <a:lnTo>
                    <a:pt x="0" y="46712"/>
                  </a:lnTo>
                  <a:cubicBezTo>
                    <a:pt x="0" y="20913"/>
                    <a:pt x="20913" y="0"/>
                    <a:pt x="46712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26221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Modélisation des données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5647699" y="3535613"/>
            <a:ext cx="618302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259521" y="3709804"/>
            <a:ext cx="8975858" cy="5855816"/>
          </a:xfrm>
          <a:custGeom>
            <a:avLst/>
            <a:gdLst/>
            <a:ahLst/>
            <a:cxnLst/>
            <a:rect r="r" b="b" t="t" l="l"/>
            <a:pathLst>
              <a:path h="5855816" w="8975858">
                <a:moveTo>
                  <a:pt x="0" y="0"/>
                </a:moveTo>
                <a:lnTo>
                  <a:pt x="8975858" y="0"/>
                </a:lnTo>
                <a:lnTo>
                  <a:pt x="8975858" y="5855815"/>
                </a:lnTo>
                <a:lnTo>
                  <a:pt x="0" y="5855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24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78203" y="432073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Analyse Prédictive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ANALYSE PRÉDICTIVE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59107" y="2777821"/>
            <a:ext cx="10094916" cy="50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5"/>
              </a:lnSpc>
            </a:pPr>
            <a:r>
              <a:rPr lang="en-US" sz="3699">
                <a:solidFill>
                  <a:srgbClr val="598EBC"/>
                </a:solidFill>
                <a:latin typeface="Catchy Mager"/>
                <a:ea typeface="Catchy Mager"/>
                <a:cs typeface="Catchy Mager"/>
                <a:sym typeface="Catchy Mager"/>
              </a:rPr>
              <a:t>Classification par le modéle k plus proches voisins 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5596" y="418374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01984" y="1328765"/>
            <a:ext cx="8452682" cy="1147066"/>
            <a:chOff x="0" y="0"/>
            <a:chExt cx="2226221" cy="3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6221" cy="302108"/>
            </a:xfrm>
            <a:custGeom>
              <a:avLst/>
              <a:gdLst/>
              <a:ahLst/>
              <a:cxnLst/>
              <a:rect r="r" b="b" t="t" l="l"/>
              <a:pathLst>
                <a:path h="302108" w="2226221">
                  <a:moveTo>
                    <a:pt x="46712" y="0"/>
                  </a:moveTo>
                  <a:lnTo>
                    <a:pt x="2179509" y="0"/>
                  </a:lnTo>
                  <a:cubicBezTo>
                    <a:pt x="2205307" y="0"/>
                    <a:pt x="2226221" y="20913"/>
                    <a:pt x="2226221" y="46712"/>
                  </a:cubicBezTo>
                  <a:lnTo>
                    <a:pt x="2226221" y="255396"/>
                  </a:lnTo>
                  <a:cubicBezTo>
                    <a:pt x="2226221" y="281195"/>
                    <a:pt x="2205307" y="302108"/>
                    <a:pt x="2179509" y="302108"/>
                  </a:cubicBezTo>
                  <a:lnTo>
                    <a:pt x="46712" y="302108"/>
                  </a:lnTo>
                  <a:cubicBezTo>
                    <a:pt x="20913" y="302108"/>
                    <a:pt x="0" y="281195"/>
                    <a:pt x="0" y="255396"/>
                  </a:cubicBezTo>
                  <a:lnTo>
                    <a:pt x="0" y="46712"/>
                  </a:lnTo>
                  <a:cubicBezTo>
                    <a:pt x="0" y="20913"/>
                    <a:pt x="20913" y="0"/>
                    <a:pt x="46712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26221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Modélisation des données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5647699" y="3449888"/>
            <a:ext cx="618302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394906" y="3574568"/>
            <a:ext cx="8925859" cy="5875896"/>
          </a:xfrm>
          <a:custGeom>
            <a:avLst/>
            <a:gdLst/>
            <a:ahLst/>
            <a:cxnLst/>
            <a:rect r="r" b="b" t="t" l="l"/>
            <a:pathLst>
              <a:path h="5875896" w="8925859">
                <a:moveTo>
                  <a:pt x="0" y="0"/>
                </a:moveTo>
                <a:lnTo>
                  <a:pt x="8925859" y="0"/>
                </a:lnTo>
                <a:lnTo>
                  <a:pt x="8925859" y="5875896"/>
                </a:lnTo>
                <a:lnTo>
                  <a:pt x="0" y="587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29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78203" y="432073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Analyse Prédictive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ANALYSE PRÉDICTIVE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59107" y="2734958"/>
            <a:ext cx="9836950" cy="96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5"/>
              </a:lnSpc>
            </a:pPr>
            <a:r>
              <a:rPr lang="en-US" sz="3699">
                <a:solidFill>
                  <a:srgbClr val="598EBC"/>
                </a:solidFill>
                <a:latin typeface="Catchy Mager"/>
                <a:ea typeface="Catchy Mager"/>
                <a:cs typeface="Catchy Mager"/>
                <a:sym typeface="Catchy Mager"/>
              </a:rPr>
              <a:t>Classification par le modéle Logistic Regression</a:t>
            </a:r>
          </a:p>
          <a:p>
            <a:pPr algn="r">
              <a:lnSpc>
                <a:spcPts val="3625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5596" y="418374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01984" y="1328765"/>
            <a:ext cx="8452682" cy="1147066"/>
            <a:chOff x="0" y="0"/>
            <a:chExt cx="2226221" cy="3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6221" cy="302108"/>
            </a:xfrm>
            <a:custGeom>
              <a:avLst/>
              <a:gdLst/>
              <a:ahLst/>
              <a:cxnLst/>
              <a:rect r="r" b="b" t="t" l="l"/>
              <a:pathLst>
                <a:path h="302108" w="2226221">
                  <a:moveTo>
                    <a:pt x="46712" y="0"/>
                  </a:moveTo>
                  <a:lnTo>
                    <a:pt x="2179509" y="0"/>
                  </a:lnTo>
                  <a:cubicBezTo>
                    <a:pt x="2205307" y="0"/>
                    <a:pt x="2226221" y="20913"/>
                    <a:pt x="2226221" y="46712"/>
                  </a:cubicBezTo>
                  <a:lnTo>
                    <a:pt x="2226221" y="255396"/>
                  </a:lnTo>
                  <a:cubicBezTo>
                    <a:pt x="2226221" y="281195"/>
                    <a:pt x="2205307" y="302108"/>
                    <a:pt x="2179509" y="302108"/>
                  </a:cubicBezTo>
                  <a:lnTo>
                    <a:pt x="46712" y="302108"/>
                  </a:lnTo>
                  <a:cubicBezTo>
                    <a:pt x="20913" y="302108"/>
                    <a:pt x="0" y="281195"/>
                    <a:pt x="0" y="255396"/>
                  </a:cubicBezTo>
                  <a:lnTo>
                    <a:pt x="0" y="46712"/>
                  </a:lnTo>
                  <a:cubicBezTo>
                    <a:pt x="0" y="20913"/>
                    <a:pt x="20913" y="0"/>
                    <a:pt x="46712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26221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Modélisation des données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5647699" y="3449888"/>
            <a:ext cx="618302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650056" y="3554663"/>
            <a:ext cx="10330711" cy="6010957"/>
          </a:xfrm>
          <a:custGeom>
            <a:avLst/>
            <a:gdLst/>
            <a:ahLst/>
            <a:cxnLst/>
            <a:rect r="r" b="b" t="t" l="l"/>
            <a:pathLst>
              <a:path h="6010957" w="10330711">
                <a:moveTo>
                  <a:pt x="0" y="0"/>
                </a:moveTo>
                <a:lnTo>
                  <a:pt x="10330711" y="0"/>
                </a:lnTo>
                <a:lnTo>
                  <a:pt x="10330711" y="6010956"/>
                </a:lnTo>
                <a:lnTo>
                  <a:pt x="0" y="6010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37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78203" y="432073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Analyse Prédictive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ANALYSE PRÉDICTIVE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61606" y="2822635"/>
            <a:ext cx="9269511" cy="50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5"/>
              </a:lnSpc>
            </a:pPr>
            <a:r>
              <a:rPr lang="en-US" sz="3699">
                <a:solidFill>
                  <a:srgbClr val="598EBC"/>
                </a:solidFill>
                <a:latin typeface="Catchy Mager"/>
                <a:ea typeface="Catchy Mager"/>
                <a:cs typeface="Catchy Mager"/>
                <a:sym typeface="Catchy Mager"/>
              </a:rPr>
              <a:t>Classification par le modéle Arbre de décision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744" y="3552345"/>
            <a:ext cx="17973654" cy="3181169"/>
          </a:xfrm>
          <a:custGeom>
            <a:avLst/>
            <a:gdLst/>
            <a:ahLst/>
            <a:cxnLst/>
            <a:rect r="r" b="b" t="t" l="l"/>
            <a:pathLst>
              <a:path h="3181169" w="17973654">
                <a:moveTo>
                  <a:pt x="0" y="0"/>
                </a:moveTo>
                <a:lnTo>
                  <a:pt x="17973654" y="0"/>
                </a:lnTo>
                <a:lnTo>
                  <a:pt x="17973654" y="3181169"/>
                </a:lnTo>
                <a:lnTo>
                  <a:pt x="0" y="3181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9470" y="6400552"/>
            <a:ext cx="574297" cy="30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0.067 samples = 14155 value = [491, 13664] class = Résilié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9029" y="5839303"/>
            <a:ext cx="574297" cy="3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total_u_in ≤ 0.142 gini = 0.084 samples = 18338 value = [802, 17536] class = Résilié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7890" y="6333877"/>
            <a:ext cx="535832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0.138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4183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[311, 3872]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9771" y="5278053"/>
            <a:ext cx="714912" cy="3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total_u_data ≤ 5367339.5 gini = 0.096 samples = 19227 value = [975, 18252] class = Résilié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6065" y="5772628"/>
            <a:ext cx="620441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nb_cell_visite_in ≤ 3.5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0.313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889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[173, 716]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6302" y="6333877"/>
            <a:ext cx="504352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0.385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569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[148, 421]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4423" y="6333877"/>
            <a:ext cx="469343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0.144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320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[25, 295]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03403" y="5875309"/>
            <a:ext cx="434403" cy="30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0.0 samples = 503 value = [0, 503] class = Résilié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79398" y="6400552"/>
            <a:ext cx="539292" cy="30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0.149 samples = 2666 value = [216, 2450] class = Résilié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98351" y="4716808"/>
            <a:ext cx="609238" cy="3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nb_cont_out ≤ 3.5 gini = 0.132 samples = 27870 value = [1983, 25887] class = Résilié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15497" y="5211378"/>
            <a:ext cx="574297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nbr_contrat ≤ 0.5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0.206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8643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[1008, 7635]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85224" y="5772628"/>
            <a:ext cx="609958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total_rechage ≤ 0.939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0.217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8140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[1008, 7132]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65241" y="6333877"/>
            <a:ext cx="539292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0.248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5474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[792, 4682]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51084" y="6400552"/>
            <a:ext cx="539292" cy="30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0.251 samples = 1208 value = [178, 1030] class = Résilié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66532" y="5314060"/>
            <a:ext cx="434403" cy="30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0.0 samples = 635 value = [0, 635] class = Résilié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87651" y="4124991"/>
            <a:ext cx="130725" cy="6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59121" y="4174608"/>
            <a:ext cx="609241" cy="354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nb_cont_in ≤ 6.5</a:t>
            </a:r>
          </a:p>
          <a:p>
            <a:pPr algn="ctr">
              <a:lnSpc>
                <a:spcPts val="743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0.179</a:t>
            </a:r>
          </a:p>
          <a:p>
            <a:pPr algn="ctr">
              <a:lnSpc>
                <a:spcPts val="39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34842</a:t>
            </a:r>
          </a:p>
          <a:p>
            <a:pPr algn="ctr">
              <a:lnSpc>
                <a:spcPts val="743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[3470, 31372]</a:t>
            </a:r>
          </a:p>
          <a:p>
            <a:pPr algn="ctr">
              <a:lnSpc>
                <a:spcPts val="39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76267" y="4650133"/>
            <a:ext cx="574297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nbr_contrat ≤ 0.5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0.336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6972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[1487, 5485]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48356" y="5211378"/>
            <a:ext cx="609958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total_u_out ≤ 139.242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0.359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6337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[1487, 4850]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16921" y="5772628"/>
            <a:ext cx="570772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nb_cont_in ≤ 7.5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0.336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5438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[1164, 4274]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36927" y="6333877"/>
            <a:ext cx="539292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0.358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4230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[986, 3244]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30770" y="5839303"/>
            <a:ext cx="504352" cy="3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nbr_contrat ≤ 3.5 gini = 0.46 samples = 899 value = [323, 576] class = Résilié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21624" y="6333877"/>
            <a:ext cx="504352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0.475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738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[287, 451]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269746" y="6400552"/>
            <a:ext cx="469343" cy="30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0.347 samples = 161 value = [36, 125] class = Résilié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88646" y="3594309"/>
            <a:ext cx="675727" cy="3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nbr_actif ≤ 0.5 gini = 0.461 samples = 175860 value = [63369, 112491] class = Résilié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84720" y="6400552"/>
            <a:ext cx="567312" cy="30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0.461 samples = 11420 value = [4111, 7309] class = Résilié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78564" y="5839303"/>
            <a:ext cx="644246" cy="3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total_rechage ≤ 0.889 gini = 0.5 samples = 31906 value = [15531, 16375] class = Résilié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97424" y="6333877"/>
            <a:ext cx="605778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0.493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20486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[11420, 9066]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Actif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34443" y="4156933"/>
            <a:ext cx="155220" cy="5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09728" y="4184133"/>
            <a:ext cx="637265" cy="34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total_u_in ≤ 9.933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0.489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141018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[59899, 81119]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06299" y="4650133"/>
            <a:ext cx="644250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nbr_contrat ≤ 4.5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0.451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94763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[32530, 62233]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23901" y="5211378"/>
            <a:ext cx="676437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total_rev_option ≤ 6.681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0.484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49778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[20381, 29397]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29310" y="5211378"/>
            <a:ext cx="784865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total_u_data ≤ 2002437.312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0.394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44985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[12149, 32836]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29045" y="5772628"/>
            <a:ext cx="665926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total_nb_recharge ≤ 4.5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0.395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17872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[4850, 13022]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87607" y="5772628"/>
            <a:ext cx="665929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total_nb_recharge ≤ 0.5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0.36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34508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[8108, 26400]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347280" y="6333877"/>
            <a:ext cx="605778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0.328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13885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[2869, 11016]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094276" y="6333877"/>
            <a:ext cx="574301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3987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[1981, 2006]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812124" y="6333877"/>
            <a:ext cx="574301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0.491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5348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[2317, 3031]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31117" y="6333877"/>
            <a:ext cx="609245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0.318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29160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[5791, 23369]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215818" y="5839303"/>
            <a:ext cx="714916" cy="3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total_u_data ≤ 6703101.0 gini = 0.474 samples = 10477 value = [4041, 6436] class = Résilié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284402" y="6333877"/>
            <a:ext cx="574301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0.46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7654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[2744, 4910]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002250" y="6400552"/>
            <a:ext cx="574301" cy="30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0.497 samples = 2823 value = [1297, 1526] class = Résilié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720671" y="6400552"/>
            <a:ext cx="535835" cy="30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0.265 samples = 4047 value = [3411, 636] class = Actif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625410" y="4716808"/>
            <a:ext cx="714916" cy="3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total_u_data ≤ 31806.546 gini = 0.483 samples = 46255 value = [27369, 18886] class = Actif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693995" y="5211378"/>
            <a:ext cx="574301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nbr_contrat ≤ 2.5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0.356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10749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[8261, 2488]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Actif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284776" y="5772628"/>
            <a:ext cx="644905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total_rechage ≤ 16.939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0.282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4349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[3611, 738]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Actif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073496" y="5772628"/>
            <a:ext cx="574301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nbr_actif ≤ 2.5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0.397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6400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[4650, 1750]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Actif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399082" y="6333877"/>
            <a:ext cx="504355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0.447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302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[200, 102]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Actif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049491" y="6333877"/>
            <a:ext cx="539295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0.468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2234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[1399, 835]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Actif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735334" y="6400552"/>
            <a:ext cx="539295" cy="30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0.343 samples = 4166 value = [3251, 915] class = Actif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708089" y="5278053"/>
            <a:ext cx="644250" cy="3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nbr_contrat ≤ 8.5 gini = 0.497 samples = 35506 value = [19108, 16398] class = Actif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5708089" y="5772628"/>
            <a:ext cx="644250" cy="43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total_u_out ≤ 50.908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0.48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26297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[15778, 10519]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Actif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5417748" y="6333877"/>
            <a:ext cx="574301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0.494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6642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[2952, 3690]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Résilié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6136741" y="6333877"/>
            <a:ext cx="609245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0.453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19655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[12826, 6829]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Actif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6822584" y="5839303"/>
            <a:ext cx="609961" cy="37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total_rechage ≤ 0.639 gini = 0.462 samples = 9209 value = [3330, 5879] class = Résilié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6891168" y="6333877"/>
            <a:ext cx="469346" cy="36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0.245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 = 427</a:t>
            </a:r>
          </a:p>
          <a:p>
            <a:pPr algn="ctr">
              <a:lnSpc>
                <a:spcPts val="88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= [366, 61]</a:t>
            </a:r>
          </a:p>
          <a:p>
            <a:pPr algn="ctr">
              <a:lnSpc>
                <a:spcPts val="252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= Actif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7507281" y="6400552"/>
            <a:ext cx="574301" cy="30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"/>
              </a:lnSpc>
            </a:pPr>
            <a:r>
              <a:rPr lang="en-US" sz="50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gini = 0.447 samples = 8782 value = [2964, 5818] class = Résilié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5596" y="418374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01984" y="1328765"/>
            <a:ext cx="8452682" cy="1147066"/>
            <a:chOff x="0" y="0"/>
            <a:chExt cx="2226221" cy="3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6221" cy="302108"/>
            </a:xfrm>
            <a:custGeom>
              <a:avLst/>
              <a:gdLst/>
              <a:ahLst/>
              <a:cxnLst/>
              <a:rect r="r" b="b" t="t" l="l"/>
              <a:pathLst>
                <a:path h="302108" w="2226221">
                  <a:moveTo>
                    <a:pt x="46712" y="0"/>
                  </a:moveTo>
                  <a:lnTo>
                    <a:pt x="2179509" y="0"/>
                  </a:lnTo>
                  <a:cubicBezTo>
                    <a:pt x="2205307" y="0"/>
                    <a:pt x="2226221" y="20913"/>
                    <a:pt x="2226221" y="46712"/>
                  </a:cubicBezTo>
                  <a:lnTo>
                    <a:pt x="2226221" y="255396"/>
                  </a:lnTo>
                  <a:cubicBezTo>
                    <a:pt x="2226221" y="281195"/>
                    <a:pt x="2205307" y="302108"/>
                    <a:pt x="2179509" y="302108"/>
                  </a:cubicBezTo>
                  <a:lnTo>
                    <a:pt x="46712" y="302108"/>
                  </a:lnTo>
                  <a:cubicBezTo>
                    <a:pt x="20913" y="302108"/>
                    <a:pt x="0" y="281195"/>
                    <a:pt x="0" y="255396"/>
                  </a:cubicBezTo>
                  <a:lnTo>
                    <a:pt x="0" y="46712"/>
                  </a:lnTo>
                  <a:cubicBezTo>
                    <a:pt x="0" y="20913"/>
                    <a:pt x="20913" y="0"/>
                    <a:pt x="46712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26221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Modélisation des données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5647699" y="3449888"/>
            <a:ext cx="618302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101984" y="3659438"/>
            <a:ext cx="9689876" cy="5906182"/>
          </a:xfrm>
          <a:custGeom>
            <a:avLst/>
            <a:gdLst/>
            <a:ahLst/>
            <a:cxnLst/>
            <a:rect r="r" b="b" t="t" l="l"/>
            <a:pathLst>
              <a:path h="5906182" w="9689876">
                <a:moveTo>
                  <a:pt x="0" y="0"/>
                </a:moveTo>
                <a:lnTo>
                  <a:pt x="9689875" y="0"/>
                </a:lnTo>
                <a:lnTo>
                  <a:pt x="9689875" y="5906181"/>
                </a:lnTo>
                <a:lnTo>
                  <a:pt x="0" y="5906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21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78203" y="432073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Analyse Prédictive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ANALYSE PRÉDICTIVE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10829" y="2734958"/>
            <a:ext cx="8594025" cy="503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25"/>
              </a:lnSpc>
            </a:pPr>
            <a:r>
              <a:rPr lang="en-US" sz="3699">
                <a:solidFill>
                  <a:srgbClr val="598EBC"/>
                </a:solidFill>
                <a:latin typeface="Catchy Mager"/>
                <a:ea typeface="Catchy Mager"/>
                <a:cs typeface="Catchy Mager"/>
                <a:sym typeface="Catchy Mager"/>
              </a:rPr>
              <a:t>Classification par le modéle Random Forest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5596" y="418374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5596" y="2146108"/>
            <a:ext cx="5056273" cy="1147066"/>
            <a:chOff x="0" y="0"/>
            <a:chExt cx="1331693" cy="3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1693" cy="302108"/>
            </a:xfrm>
            <a:custGeom>
              <a:avLst/>
              <a:gdLst/>
              <a:ahLst/>
              <a:cxnLst/>
              <a:rect r="r" b="b" t="t" l="l"/>
              <a:pathLst>
                <a:path h="302108" w="1331693">
                  <a:moveTo>
                    <a:pt x="78089" y="0"/>
                  </a:moveTo>
                  <a:lnTo>
                    <a:pt x="1253604" y="0"/>
                  </a:lnTo>
                  <a:cubicBezTo>
                    <a:pt x="1274315" y="0"/>
                    <a:pt x="1294177" y="8227"/>
                    <a:pt x="1308822" y="22872"/>
                  </a:cubicBezTo>
                  <a:cubicBezTo>
                    <a:pt x="1323466" y="37516"/>
                    <a:pt x="1331693" y="57378"/>
                    <a:pt x="1331693" y="78089"/>
                  </a:cubicBezTo>
                  <a:lnTo>
                    <a:pt x="1331693" y="224019"/>
                  </a:lnTo>
                  <a:cubicBezTo>
                    <a:pt x="1331693" y="244730"/>
                    <a:pt x="1323466" y="264592"/>
                    <a:pt x="1308822" y="279236"/>
                  </a:cubicBezTo>
                  <a:cubicBezTo>
                    <a:pt x="1294177" y="293881"/>
                    <a:pt x="1274315" y="302108"/>
                    <a:pt x="1253604" y="302108"/>
                  </a:cubicBezTo>
                  <a:lnTo>
                    <a:pt x="78089" y="302108"/>
                  </a:lnTo>
                  <a:cubicBezTo>
                    <a:pt x="57378" y="302108"/>
                    <a:pt x="37516" y="293881"/>
                    <a:pt x="22872" y="279236"/>
                  </a:cubicBezTo>
                  <a:cubicBezTo>
                    <a:pt x="8227" y="264592"/>
                    <a:pt x="0" y="244730"/>
                    <a:pt x="0" y="224019"/>
                  </a:cubicBezTo>
                  <a:lnTo>
                    <a:pt x="0" y="78089"/>
                  </a:lnTo>
                  <a:cubicBezTo>
                    <a:pt x="0" y="57378"/>
                    <a:pt x="8227" y="37516"/>
                    <a:pt x="22872" y="22872"/>
                  </a:cubicBezTo>
                  <a:cubicBezTo>
                    <a:pt x="37516" y="8227"/>
                    <a:pt x="57378" y="0"/>
                    <a:pt x="78089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331693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 Évaluation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506129" y="1340397"/>
            <a:ext cx="12781871" cy="8308216"/>
          </a:xfrm>
          <a:custGeom>
            <a:avLst/>
            <a:gdLst/>
            <a:ahLst/>
            <a:cxnLst/>
            <a:rect r="r" b="b" t="t" l="l"/>
            <a:pathLst>
              <a:path h="8308216" w="12781871">
                <a:moveTo>
                  <a:pt x="0" y="0"/>
                </a:moveTo>
                <a:lnTo>
                  <a:pt x="12781871" y="0"/>
                </a:lnTo>
                <a:lnTo>
                  <a:pt x="12781871" y="8308216"/>
                </a:lnTo>
                <a:lnTo>
                  <a:pt x="0" y="830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78203" y="432073"/>
            <a:ext cx="11213459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Analyse Prédictive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ANALYSE PRÉDICTIVE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3854" y="4140899"/>
            <a:ext cx="4579757" cy="245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 spc="50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RANG MODÈLE F1-SCORE 🥇 1 RANDOM FOREST 0.8284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23037" y="4502707"/>
            <a:ext cx="12157476" cy="2941208"/>
            <a:chOff x="0" y="0"/>
            <a:chExt cx="3201969" cy="7746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01969" cy="774639"/>
            </a:xfrm>
            <a:custGeom>
              <a:avLst/>
              <a:gdLst/>
              <a:ahLst/>
              <a:cxnLst/>
              <a:rect r="r" b="b" t="t" l="l"/>
              <a:pathLst>
                <a:path h="774639" w="3201969">
                  <a:moveTo>
                    <a:pt x="32477" y="0"/>
                  </a:moveTo>
                  <a:lnTo>
                    <a:pt x="3169492" y="0"/>
                  </a:lnTo>
                  <a:cubicBezTo>
                    <a:pt x="3178106" y="0"/>
                    <a:pt x="3186366" y="3422"/>
                    <a:pt x="3192457" y="9512"/>
                  </a:cubicBezTo>
                  <a:cubicBezTo>
                    <a:pt x="3198547" y="15603"/>
                    <a:pt x="3201969" y="23864"/>
                    <a:pt x="3201969" y="32477"/>
                  </a:cubicBezTo>
                  <a:lnTo>
                    <a:pt x="3201969" y="742162"/>
                  </a:lnTo>
                  <a:cubicBezTo>
                    <a:pt x="3201969" y="760099"/>
                    <a:pt x="3187429" y="774639"/>
                    <a:pt x="3169492" y="774639"/>
                  </a:cubicBezTo>
                  <a:lnTo>
                    <a:pt x="32477" y="774639"/>
                  </a:lnTo>
                  <a:cubicBezTo>
                    <a:pt x="14540" y="774639"/>
                    <a:pt x="0" y="760099"/>
                    <a:pt x="0" y="742162"/>
                  </a:cubicBezTo>
                  <a:lnTo>
                    <a:pt x="0" y="32477"/>
                  </a:lnTo>
                  <a:cubicBezTo>
                    <a:pt x="0" y="14540"/>
                    <a:pt x="14540" y="0"/>
                    <a:pt x="3247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33350"/>
              <a:ext cx="3201969" cy="907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Prévison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ÉVISON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420941" y="2996524"/>
            <a:ext cx="2509532" cy="1177265"/>
            <a:chOff x="0" y="0"/>
            <a:chExt cx="660947" cy="3100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947" cy="310062"/>
            </a:xfrm>
            <a:custGeom>
              <a:avLst/>
              <a:gdLst/>
              <a:ahLst/>
              <a:cxnLst/>
              <a:rect r="r" b="b" t="t" l="l"/>
              <a:pathLst>
                <a:path h="310062" w="660947">
                  <a:moveTo>
                    <a:pt x="155031" y="0"/>
                  </a:moveTo>
                  <a:lnTo>
                    <a:pt x="505916" y="0"/>
                  </a:lnTo>
                  <a:cubicBezTo>
                    <a:pt x="591537" y="0"/>
                    <a:pt x="660947" y="69410"/>
                    <a:pt x="660947" y="155031"/>
                  </a:cubicBezTo>
                  <a:lnTo>
                    <a:pt x="660947" y="155031"/>
                  </a:lnTo>
                  <a:cubicBezTo>
                    <a:pt x="660947" y="240652"/>
                    <a:pt x="591537" y="310062"/>
                    <a:pt x="505916" y="310062"/>
                  </a:cubicBezTo>
                  <a:lnTo>
                    <a:pt x="155031" y="310062"/>
                  </a:lnTo>
                  <a:cubicBezTo>
                    <a:pt x="69410" y="310062"/>
                    <a:pt x="0" y="240652"/>
                    <a:pt x="0" y="155031"/>
                  </a:cubicBezTo>
                  <a:lnTo>
                    <a:pt x="0" y="155031"/>
                  </a:lnTo>
                  <a:cubicBezTo>
                    <a:pt x="0" y="69410"/>
                    <a:pt x="69410" y="0"/>
                    <a:pt x="1550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660947" cy="395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59"/>
                </a:lnSpc>
              </a:pPr>
              <a:r>
                <a:rPr lang="en-US" b="true" sz="48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01984" y="1328765"/>
            <a:ext cx="8452682" cy="1147066"/>
            <a:chOff x="0" y="0"/>
            <a:chExt cx="2226221" cy="3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6221" cy="302108"/>
            </a:xfrm>
            <a:custGeom>
              <a:avLst/>
              <a:gdLst/>
              <a:ahLst/>
              <a:cxnLst/>
              <a:rect r="r" b="b" t="t" l="l"/>
              <a:pathLst>
                <a:path h="302108" w="2226221">
                  <a:moveTo>
                    <a:pt x="46712" y="0"/>
                  </a:moveTo>
                  <a:lnTo>
                    <a:pt x="2179509" y="0"/>
                  </a:lnTo>
                  <a:cubicBezTo>
                    <a:pt x="2205307" y="0"/>
                    <a:pt x="2226221" y="20913"/>
                    <a:pt x="2226221" y="46712"/>
                  </a:cubicBezTo>
                  <a:lnTo>
                    <a:pt x="2226221" y="255396"/>
                  </a:lnTo>
                  <a:cubicBezTo>
                    <a:pt x="2226221" y="281195"/>
                    <a:pt x="2205307" y="302108"/>
                    <a:pt x="2179509" y="302108"/>
                  </a:cubicBezTo>
                  <a:lnTo>
                    <a:pt x="46712" y="302108"/>
                  </a:lnTo>
                  <a:cubicBezTo>
                    <a:pt x="20913" y="302108"/>
                    <a:pt x="0" y="281195"/>
                    <a:pt x="0" y="255396"/>
                  </a:cubicBezTo>
                  <a:lnTo>
                    <a:pt x="0" y="46712"/>
                  </a:lnTo>
                  <a:cubicBezTo>
                    <a:pt x="0" y="20913"/>
                    <a:pt x="20913" y="0"/>
                    <a:pt x="46712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26221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Visua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lisation de la série temporelle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13226" y="2587717"/>
            <a:ext cx="16606695" cy="6866016"/>
          </a:xfrm>
          <a:custGeom>
            <a:avLst/>
            <a:gdLst/>
            <a:ahLst/>
            <a:cxnLst/>
            <a:rect r="r" b="b" t="t" l="l"/>
            <a:pathLst>
              <a:path h="6866016" w="16606695">
                <a:moveTo>
                  <a:pt x="0" y="0"/>
                </a:moveTo>
                <a:lnTo>
                  <a:pt x="16606695" y="0"/>
                </a:lnTo>
                <a:lnTo>
                  <a:pt x="16606695" y="6866017"/>
                </a:lnTo>
                <a:lnTo>
                  <a:pt x="0" y="6866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03" r="0" b="-2303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Prévison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ÉVISON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570" y="857162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57365" y="542839"/>
            <a:ext cx="12526999" cy="1438436"/>
            <a:chOff x="0" y="0"/>
            <a:chExt cx="3299292" cy="3788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99292" cy="378847"/>
            </a:xfrm>
            <a:custGeom>
              <a:avLst/>
              <a:gdLst/>
              <a:ahLst/>
              <a:cxnLst/>
              <a:rect r="r" b="b" t="t" l="l"/>
              <a:pathLst>
                <a:path h="378847" w="3299292">
                  <a:moveTo>
                    <a:pt x="31519" y="0"/>
                  </a:moveTo>
                  <a:lnTo>
                    <a:pt x="3267773" y="0"/>
                  </a:lnTo>
                  <a:cubicBezTo>
                    <a:pt x="3276133" y="0"/>
                    <a:pt x="3284150" y="3321"/>
                    <a:pt x="3290060" y="9232"/>
                  </a:cubicBezTo>
                  <a:cubicBezTo>
                    <a:pt x="3295971" y="15143"/>
                    <a:pt x="3299292" y="23160"/>
                    <a:pt x="3299292" y="31519"/>
                  </a:cubicBezTo>
                  <a:lnTo>
                    <a:pt x="3299292" y="347328"/>
                  </a:lnTo>
                  <a:cubicBezTo>
                    <a:pt x="3299292" y="355688"/>
                    <a:pt x="3295971" y="363705"/>
                    <a:pt x="3290060" y="369616"/>
                  </a:cubicBezTo>
                  <a:cubicBezTo>
                    <a:pt x="3284150" y="375527"/>
                    <a:pt x="3276133" y="378847"/>
                    <a:pt x="3267773" y="378847"/>
                  </a:cubicBezTo>
                  <a:lnTo>
                    <a:pt x="31519" y="378847"/>
                  </a:lnTo>
                  <a:cubicBezTo>
                    <a:pt x="23160" y="378847"/>
                    <a:pt x="15143" y="375527"/>
                    <a:pt x="9232" y="369616"/>
                  </a:cubicBezTo>
                  <a:cubicBezTo>
                    <a:pt x="3321" y="363705"/>
                    <a:pt x="0" y="355688"/>
                    <a:pt x="0" y="347328"/>
                  </a:cubicBezTo>
                  <a:lnTo>
                    <a:pt x="0" y="31519"/>
                  </a:lnTo>
                  <a:cubicBezTo>
                    <a:pt x="0" y="23160"/>
                    <a:pt x="3321" y="15143"/>
                    <a:pt x="9232" y="9232"/>
                  </a:cubicBezTo>
                  <a:cubicBezTo>
                    <a:pt x="15143" y="3321"/>
                    <a:pt x="23160" y="0"/>
                    <a:pt x="31519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3299292" cy="455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Affichage des compo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santes  de la série temporelle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443356" y="2407401"/>
            <a:ext cx="11153678" cy="7158219"/>
          </a:xfrm>
          <a:custGeom>
            <a:avLst/>
            <a:gdLst/>
            <a:ahLst/>
            <a:cxnLst/>
            <a:rect r="r" b="b" t="t" l="l"/>
            <a:pathLst>
              <a:path h="7158219" w="11153678">
                <a:moveTo>
                  <a:pt x="0" y="0"/>
                </a:moveTo>
                <a:lnTo>
                  <a:pt x="11153678" y="0"/>
                </a:lnTo>
                <a:lnTo>
                  <a:pt x="11153678" y="7158218"/>
                </a:lnTo>
                <a:lnTo>
                  <a:pt x="0" y="715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5" r="-206" b="-113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43715" y="870861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Prévison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ÉVISON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96232" y="3091735"/>
            <a:ext cx="2509532" cy="1177265"/>
            <a:chOff x="0" y="0"/>
            <a:chExt cx="660947" cy="310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947" cy="310062"/>
            </a:xfrm>
            <a:custGeom>
              <a:avLst/>
              <a:gdLst/>
              <a:ahLst/>
              <a:cxnLst/>
              <a:rect r="r" b="b" t="t" l="l"/>
              <a:pathLst>
                <a:path h="310062" w="660947">
                  <a:moveTo>
                    <a:pt x="155031" y="0"/>
                  </a:moveTo>
                  <a:lnTo>
                    <a:pt x="505916" y="0"/>
                  </a:lnTo>
                  <a:cubicBezTo>
                    <a:pt x="591537" y="0"/>
                    <a:pt x="660947" y="69410"/>
                    <a:pt x="660947" y="155031"/>
                  </a:cubicBezTo>
                  <a:lnTo>
                    <a:pt x="660947" y="155031"/>
                  </a:lnTo>
                  <a:cubicBezTo>
                    <a:pt x="660947" y="240652"/>
                    <a:pt x="591537" y="310062"/>
                    <a:pt x="505916" y="310062"/>
                  </a:cubicBezTo>
                  <a:lnTo>
                    <a:pt x="155031" y="310062"/>
                  </a:lnTo>
                  <a:cubicBezTo>
                    <a:pt x="69410" y="310062"/>
                    <a:pt x="0" y="240652"/>
                    <a:pt x="0" y="155031"/>
                  </a:cubicBezTo>
                  <a:lnTo>
                    <a:pt x="0" y="155031"/>
                  </a:lnTo>
                  <a:cubicBezTo>
                    <a:pt x="0" y="69410"/>
                    <a:pt x="69410" y="0"/>
                    <a:pt x="1550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660947" cy="395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59"/>
                </a:lnSpc>
              </a:pPr>
              <a:r>
                <a:rPr lang="en-US" b="true" sz="48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72260" y="4527319"/>
            <a:ext cx="12157476" cy="2941208"/>
            <a:chOff x="0" y="0"/>
            <a:chExt cx="3201969" cy="7746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1969" cy="774639"/>
            </a:xfrm>
            <a:custGeom>
              <a:avLst/>
              <a:gdLst/>
              <a:ahLst/>
              <a:cxnLst/>
              <a:rect r="r" b="b" t="t" l="l"/>
              <a:pathLst>
                <a:path h="774639" w="3201969">
                  <a:moveTo>
                    <a:pt x="32477" y="0"/>
                  </a:moveTo>
                  <a:lnTo>
                    <a:pt x="3169492" y="0"/>
                  </a:lnTo>
                  <a:cubicBezTo>
                    <a:pt x="3178106" y="0"/>
                    <a:pt x="3186366" y="3422"/>
                    <a:pt x="3192457" y="9512"/>
                  </a:cubicBezTo>
                  <a:cubicBezTo>
                    <a:pt x="3198547" y="15603"/>
                    <a:pt x="3201969" y="23864"/>
                    <a:pt x="3201969" y="32477"/>
                  </a:cubicBezTo>
                  <a:lnTo>
                    <a:pt x="3201969" y="742162"/>
                  </a:lnTo>
                  <a:cubicBezTo>
                    <a:pt x="3201969" y="760099"/>
                    <a:pt x="3187429" y="774639"/>
                    <a:pt x="3169492" y="774639"/>
                  </a:cubicBezTo>
                  <a:lnTo>
                    <a:pt x="32477" y="774639"/>
                  </a:lnTo>
                  <a:cubicBezTo>
                    <a:pt x="14540" y="774639"/>
                    <a:pt x="0" y="760099"/>
                    <a:pt x="0" y="742162"/>
                  </a:cubicBezTo>
                  <a:lnTo>
                    <a:pt x="0" y="32477"/>
                  </a:lnTo>
                  <a:cubicBezTo>
                    <a:pt x="0" y="14540"/>
                    <a:pt x="14540" y="0"/>
                    <a:pt x="3247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33350"/>
              <a:ext cx="3201969" cy="907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Contexte géneral</a:t>
              </a:r>
              <a:r>
                <a:rPr lang="en-US" sz="69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CONTEXTE GÉNERAL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7021" y="1823986"/>
            <a:ext cx="8452682" cy="1596389"/>
            <a:chOff x="0" y="0"/>
            <a:chExt cx="2226221" cy="420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6221" cy="420448"/>
            </a:xfrm>
            <a:custGeom>
              <a:avLst/>
              <a:gdLst/>
              <a:ahLst/>
              <a:cxnLst/>
              <a:rect r="r" b="b" t="t" l="l"/>
              <a:pathLst>
                <a:path h="420448" w="2226221">
                  <a:moveTo>
                    <a:pt x="46712" y="0"/>
                  </a:moveTo>
                  <a:lnTo>
                    <a:pt x="2179509" y="0"/>
                  </a:lnTo>
                  <a:cubicBezTo>
                    <a:pt x="2205307" y="0"/>
                    <a:pt x="2226221" y="20913"/>
                    <a:pt x="2226221" y="46712"/>
                  </a:cubicBezTo>
                  <a:lnTo>
                    <a:pt x="2226221" y="373736"/>
                  </a:lnTo>
                  <a:cubicBezTo>
                    <a:pt x="2226221" y="399535"/>
                    <a:pt x="2205307" y="420448"/>
                    <a:pt x="2179509" y="420448"/>
                  </a:cubicBezTo>
                  <a:lnTo>
                    <a:pt x="46712" y="420448"/>
                  </a:lnTo>
                  <a:cubicBezTo>
                    <a:pt x="20913" y="420448"/>
                    <a:pt x="0" y="399535"/>
                    <a:pt x="0" y="373736"/>
                  </a:cubicBezTo>
                  <a:lnTo>
                    <a:pt x="0" y="46712"/>
                  </a:lnTo>
                  <a:cubicBezTo>
                    <a:pt x="0" y="20913"/>
                    <a:pt x="20913" y="0"/>
                    <a:pt x="46712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26221" cy="496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Test de Dickey-Ful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ler augmenté (ADF) sur la série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10886" y="1823986"/>
            <a:ext cx="8452682" cy="1596389"/>
            <a:chOff x="0" y="0"/>
            <a:chExt cx="2226221" cy="4204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26221" cy="420448"/>
            </a:xfrm>
            <a:custGeom>
              <a:avLst/>
              <a:gdLst/>
              <a:ahLst/>
              <a:cxnLst/>
              <a:rect r="r" b="b" t="t" l="l"/>
              <a:pathLst>
                <a:path h="420448" w="2226221">
                  <a:moveTo>
                    <a:pt x="46712" y="0"/>
                  </a:moveTo>
                  <a:lnTo>
                    <a:pt x="2179509" y="0"/>
                  </a:lnTo>
                  <a:cubicBezTo>
                    <a:pt x="2205307" y="0"/>
                    <a:pt x="2226221" y="20913"/>
                    <a:pt x="2226221" y="46712"/>
                  </a:cubicBezTo>
                  <a:lnTo>
                    <a:pt x="2226221" y="373736"/>
                  </a:lnTo>
                  <a:cubicBezTo>
                    <a:pt x="2226221" y="399535"/>
                    <a:pt x="2205307" y="420448"/>
                    <a:pt x="2179509" y="420448"/>
                  </a:cubicBezTo>
                  <a:lnTo>
                    <a:pt x="46712" y="420448"/>
                  </a:lnTo>
                  <a:cubicBezTo>
                    <a:pt x="20913" y="420448"/>
                    <a:pt x="0" y="399535"/>
                    <a:pt x="0" y="373736"/>
                  </a:cubicBezTo>
                  <a:lnTo>
                    <a:pt x="0" y="46712"/>
                  </a:lnTo>
                  <a:cubicBezTo>
                    <a:pt x="0" y="20913"/>
                    <a:pt x="20913" y="0"/>
                    <a:pt x="46712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226221" cy="496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T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ransformation logarithmique</a:t>
              </a:r>
            </a:p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sur la série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4284" y="3971095"/>
            <a:ext cx="9015290" cy="3953271"/>
          </a:xfrm>
          <a:custGeom>
            <a:avLst/>
            <a:gdLst/>
            <a:ahLst/>
            <a:cxnLst/>
            <a:rect r="r" b="b" t="t" l="l"/>
            <a:pathLst>
              <a:path h="3953271" w="9015290">
                <a:moveTo>
                  <a:pt x="0" y="0"/>
                </a:moveTo>
                <a:lnTo>
                  <a:pt x="9015291" y="0"/>
                </a:lnTo>
                <a:lnTo>
                  <a:pt x="9015291" y="3953270"/>
                </a:lnTo>
                <a:lnTo>
                  <a:pt x="0" y="3953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6" t="0" r="-15201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44000" y="3749937"/>
            <a:ext cx="8947755" cy="4395585"/>
          </a:xfrm>
          <a:custGeom>
            <a:avLst/>
            <a:gdLst/>
            <a:ahLst/>
            <a:cxnLst/>
            <a:rect r="r" b="b" t="t" l="l"/>
            <a:pathLst>
              <a:path h="4395585" w="8947755">
                <a:moveTo>
                  <a:pt x="0" y="0"/>
                </a:moveTo>
                <a:lnTo>
                  <a:pt x="8947755" y="0"/>
                </a:lnTo>
                <a:lnTo>
                  <a:pt x="8947755" y="4395585"/>
                </a:lnTo>
                <a:lnTo>
                  <a:pt x="0" y="4395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Prévison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ÉVISON 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7021" y="1599325"/>
            <a:ext cx="5819007" cy="1596389"/>
            <a:chOff x="0" y="0"/>
            <a:chExt cx="1532578" cy="420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32578" cy="420448"/>
            </a:xfrm>
            <a:custGeom>
              <a:avLst/>
              <a:gdLst/>
              <a:ahLst/>
              <a:cxnLst/>
              <a:rect r="r" b="b" t="t" l="l"/>
              <a:pathLst>
                <a:path h="420448" w="1532578">
                  <a:moveTo>
                    <a:pt x="67853" y="0"/>
                  </a:moveTo>
                  <a:lnTo>
                    <a:pt x="1464725" y="0"/>
                  </a:lnTo>
                  <a:cubicBezTo>
                    <a:pt x="1482721" y="0"/>
                    <a:pt x="1499979" y="7149"/>
                    <a:pt x="1512704" y="19874"/>
                  </a:cubicBezTo>
                  <a:cubicBezTo>
                    <a:pt x="1525429" y="32599"/>
                    <a:pt x="1532578" y="49857"/>
                    <a:pt x="1532578" y="67853"/>
                  </a:cubicBezTo>
                  <a:lnTo>
                    <a:pt x="1532578" y="352595"/>
                  </a:lnTo>
                  <a:cubicBezTo>
                    <a:pt x="1532578" y="390069"/>
                    <a:pt x="1502199" y="420448"/>
                    <a:pt x="1464725" y="420448"/>
                  </a:cubicBezTo>
                  <a:lnTo>
                    <a:pt x="67853" y="420448"/>
                  </a:lnTo>
                  <a:cubicBezTo>
                    <a:pt x="49857" y="420448"/>
                    <a:pt x="32599" y="413299"/>
                    <a:pt x="19874" y="400574"/>
                  </a:cubicBezTo>
                  <a:cubicBezTo>
                    <a:pt x="7149" y="387849"/>
                    <a:pt x="0" y="370591"/>
                    <a:pt x="0" y="352595"/>
                  </a:cubicBezTo>
                  <a:lnTo>
                    <a:pt x="0" y="67853"/>
                  </a:lnTo>
                  <a:cubicBezTo>
                    <a:pt x="0" y="30379"/>
                    <a:pt x="30379" y="0"/>
                    <a:pt x="67853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532578" cy="496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Test de Dickey-Ful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ler augmenté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09681" y="1599325"/>
            <a:ext cx="10906276" cy="1596389"/>
            <a:chOff x="0" y="0"/>
            <a:chExt cx="2872435" cy="4204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72435" cy="420448"/>
            </a:xfrm>
            <a:custGeom>
              <a:avLst/>
              <a:gdLst/>
              <a:ahLst/>
              <a:cxnLst/>
              <a:rect r="r" b="b" t="t" l="l"/>
              <a:pathLst>
                <a:path h="420448" w="2872435">
                  <a:moveTo>
                    <a:pt x="36203" y="0"/>
                  </a:moveTo>
                  <a:lnTo>
                    <a:pt x="2836232" y="0"/>
                  </a:lnTo>
                  <a:cubicBezTo>
                    <a:pt x="2845833" y="0"/>
                    <a:pt x="2855042" y="3814"/>
                    <a:pt x="2861831" y="10604"/>
                  </a:cubicBezTo>
                  <a:cubicBezTo>
                    <a:pt x="2868620" y="17393"/>
                    <a:pt x="2872435" y="26601"/>
                    <a:pt x="2872435" y="36203"/>
                  </a:cubicBezTo>
                  <a:lnTo>
                    <a:pt x="2872435" y="384245"/>
                  </a:lnTo>
                  <a:cubicBezTo>
                    <a:pt x="2872435" y="393847"/>
                    <a:pt x="2868620" y="403055"/>
                    <a:pt x="2861831" y="409844"/>
                  </a:cubicBezTo>
                  <a:cubicBezTo>
                    <a:pt x="2855042" y="416634"/>
                    <a:pt x="2845833" y="420448"/>
                    <a:pt x="2836232" y="420448"/>
                  </a:cubicBezTo>
                  <a:lnTo>
                    <a:pt x="36203" y="420448"/>
                  </a:lnTo>
                  <a:cubicBezTo>
                    <a:pt x="26601" y="420448"/>
                    <a:pt x="17393" y="416634"/>
                    <a:pt x="10604" y="409844"/>
                  </a:cubicBezTo>
                  <a:cubicBezTo>
                    <a:pt x="3814" y="403055"/>
                    <a:pt x="0" y="393847"/>
                    <a:pt x="0" y="384245"/>
                  </a:cubicBezTo>
                  <a:lnTo>
                    <a:pt x="0" y="36203"/>
                  </a:lnTo>
                  <a:cubicBezTo>
                    <a:pt x="0" y="26601"/>
                    <a:pt x="3814" y="17393"/>
                    <a:pt x="10604" y="10604"/>
                  </a:cubicBezTo>
                  <a:cubicBezTo>
                    <a:pt x="17393" y="3814"/>
                    <a:pt x="26601" y="0"/>
                    <a:pt x="36203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872435" cy="496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P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remière différenciation</a:t>
              </a:r>
            </a:p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sur la série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20696" y="3877977"/>
            <a:ext cx="4884791" cy="2531047"/>
          </a:xfrm>
          <a:custGeom>
            <a:avLst/>
            <a:gdLst/>
            <a:ahLst/>
            <a:cxnLst/>
            <a:rect r="r" b="b" t="t" l="l"/>
            <a:pathLst>
              <a:path h="2531047" w="4884791">
                <a:moveTo>
                  <a:pt x="0" y="0"/>
                </a:moveTo>
                <a:lnTo>
                  <a:pt x="4884791" y="0"/>
                </a:lnTo>
                <a:lnTo>
                  <a:pt x="4884791" y="2531046"/>
                </a:lnTo>
                <a:lnTo>
                  <a:pt x="0" y="2531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8891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214698" y="3529088"/>
            <a:ext cx="11301259" cy="5481111"/>
          </a:xfrm>
          <a:custGeom>
            <a:avLst/>
            <a:gdLst/>
            <a:ahLst/>
            <a:cxnLst/>
            <a:rect r="r" b="b" t="t" l="l"/>
            <a:pathLst>
              <a:path h="5481111" w="11301259">
                <a:moveTo>
                  <a:pt x="0" y="0"/>
                </a:moveTo>
                <a:lnTo>
                  <a:pt x="11301259" y="0"/>
                </a:lnTo>
                <a:lnTo>
                  <a:pt x="11301259" y="5481111"/>
                </a:lnTo>
                <a:lnTo>
                  <a:pt x="0" y="548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Prévison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ÉVISON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97923" y="101369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77009" y="854486"/>
            <a:ext cx="9870814" cy="1596389"/>
            <a:chOff x="0" y="0"/>
            <a:chExt cx="2599721" cy="420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99721" cy="420448"/>
            </a:xfrm>
            <a:custGeom>
              <a:avLst/>
              <a:gdLst/>
              <a:ahLst/>
              <a:cxnLst/>
              <a:rect r="r" b="b" t="t" l="l"/>
              <a:pathLst>
                <a:path h="420448" w="2599721">
                  <a:moveTo>
                    <a:pt x="40001" y="0"/>
                  </a:moveTo>
                  <a:lnTo>
                    <a:pt x="2559720" y="0"/>
                  </a:lnTo>
                  <a:cubicBezTo>
                    <a:pt x="2570329" y="0"/>
                    <a:pt x="2580503" y="4214"/>
                    <a:pt x="2588005" y="11716"/>
                  </a:cubicBezTo>
                  <a:cubicBezTo>
                    <a:pt x="2595506" y="19217"/>
                    <a:pt x="2599721" y="29392"/>
                    <a:pt x="2599721" y="40001"/>
                  </a:cubicBezTo>
                  <a:lnTo>
                    <a:pt x="2599721" y="380447"/>
                  </a:lnTo>
                  <a:cubicBezTo>
                    <a:pt x="2599721" y="402539"/>
                    <a:pt x="2581812" y="420448"/>
                    <a:pt x="2559720" y="420448"/>
                  </a:cubicBezTo>
                  <a:lnTo>
                    <a:pt x="40001" y="420448"/>
                  </a:lnTo>
                  <a:cubicBezTo>
                    <a:pt x="29392" y="420448"/>
                    <a:pt x="19217" y="416234"/>
                    <a:pt x="11716" y="408732"/>
                  </a:cubicBezTo>
                  <a:cubicBezTo>
                    <a:pt x="4214" y="401231"/>
                    <a:pt x="0" y="391056"/>
                    <a:pt x="0" y="380447"/>
                  </a:cubicBezTo>
                  <a:lnTo>
                    <a:pt x="0" y="40001"/>
                  </a:lnTo>
                  <a:cubicBezTo>
                    <a:pt x="0" y="29392"/>
                    <a:pt x="4214" y="19217"/>
                    <a:pt x="11716" y="11716"/>
                  </a:cubicBezTo>
                  <a:cubicBezTo>
                    <a:pt x="19217" y="4214"/>
                    <a:pt x="29392" y="0"/>
                    <a:pt x="40001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99721" cy="496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sz="3899" b="true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Fonction d'autocorrélation </a:t>
              </a:r>
            </a:p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 Fonction d'autocorrélation partielle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47101" y="5143500"/>
            <a:ext cx="5881326" cy="2487077"/>
          </a:xfrm>
          <a:custGeom>
            <a:avLst/>
            <a:gdLst/>
            <a:ahLst/>
            <a:cxnLst/>
            <a:rect r="r" b="b" t="t" l="l"/>
            <a:pathLst>
              <a:path h="2487077" w="5881326">
                <a:moveTo>
                  <a:pt x="0" y="0"/>
                </a:moveTo>
                <a:lnTo>
                  <a:pt x="5881326" y="0"/>
                </a:lnTo>
                <a:lnTo>
                  <a:pt x="5881326" y="2487077"/>
                </a:lnTo>
                <a:lnTo>
                  <a:pt x="0" y="2487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267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61787" y="2843837"/>
            <a:ext cx="11301259" cy="5904908"/>
          </a:xfrm>
          <a:custGeom>
            <a:avLst/>
            <a:gdLst/>
            <a:ahLst/>
            <a:cxnLst/>
            <a:rect r="r" b="b" t="t" l="l"/>
            <a:pathLst>
              <a:path h="5904908" w="11301259">
                <a:moveTo>
                  <a:pt x="0" y="0"/>
                </a:moveTo>
                <a:lnTo>
                  <a:pt x="11301259" y="0"/>
                </a:lnTo>
                <a:lnTo>
                  <a:pt x="11301259" y="5904908"/>
                </a:lnTo>
                <a:lnTo>
                  <a:pt x="0" y="5904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48637" y="103274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Prévison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ÉVISON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47101" y="2843837"/>
            <a:ext cx="5819007" cy="1596389"/>
            <a:chOff x="0" y="0"/>
            <a:chExt cx="1532578" cy="4204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32578" cy="420448"/>
            </a:xfrm>
            <a:custGeom>
              <a:avLst/>
              <a:gdLst/>
              <a:ahLst/>
              <a:cxnLst/>
              <a:rect r="r" b="b" t="t" l="l"/>
              <a:pathLst>
                <a:path h="420448" w="1532578">
                  <a:moveTo>
                    <a:pt x="67853" y="0"/>
                  </a:moveTo>
                  <a:lnTo>
                    <a:pt x="1464725" y="0"/>
                  </a:lnTo>
                  <a:cubicBezTo>
                    <a:pt x="1482721" y="0"/>
                    <a:pt x="1499979" y="7149"/>
                    <a:pt x="1512704" y="19874"/>
                  </a:cubicBezTo>
                  <a:cubicBezTo>
                    <a:pt x="1525429" y="32599"/>
                    <a:pt x="1532578" y="49857"/>
                    <a:pt x="1532578" y="67853"/>
                  </a:cubicBezTo>
                  <a:lnTo>
                    <a:pt x="1532578" y="352595"/>
                  </a:lnTo>
                  <a:cubicBezTo>
                    <a:pt x="1532578" y="390069"/>
                    <a:pt x="1502199" y="420448"/>
                    <a:pt x="1464725" y="420448"/>
                  </a:cubicBezTo>
                  <a:lnTo>
                    <a:pt x="67853" y="420448"/>
                  </a:lnTo>
                  <a:cubicBezTo>
                    <a:pt x="49857" y="420448"/>
                    <a:pt x="32599" y="413299"/>
                    <a:pt x="19874" y="400574"/>
                  </a:cubicBezTo>
                  <a:cubicBezTo>
                    <a:pt x="7149" y="387849"/>
                    <a:pt x="0" y="370591"/>
                    <a:pt x="0" y="352595"/>
                  </a:cubicBezTo>
                  <a:lnTo>
                    <a:pt x="0" y="67853"/>
                  </a:lnTo>
                  <a:cubicBezTo>
                    <a:pt x="0" y="30379"/>
                    <a:pt x="30379" y="0"/>
                    <a:pt x="67853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532578" cy="496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Test de Dickey-Ful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ler augmenté 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77285" y="1643749"/>
            <a:ext cx="8452682" cy="1147066"/>
            <a:chOff x="0" y="0"/>
            <a:chExt cx="2226221" cy="3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6221" cy="302108"/>
            </a:xfrm>
            <a:custGeom>
              <a:avLst/>
              <a:gdLst/>
              <a:ahLst/>
              <a:cxnLst/>
              <a:rect r="r" b="b" t="t" l="l"/>
              <a:pathLst>
                <a:path h="302108" w="2226221">
                  <a:moveTo>
                    <a:pt x="46712" y="0"/>
                  </a:moveTo>
                  <a:lnTo>
                    <a:pt x="2179509" y="0"/>
                  </a:lnTo>
                  <a:cubicBezTo>
                    <a:pt x="2205307" y="0"/>
                    <a:pt x="2226221" y="20913"/>
                    <a:pt x="2226221" y="46712"/>
                  </a:cubicBezTo>
                  <a:lnTo>
                    <a:pt x="2226221" y="255396"/>
                  </a:lnTo>
                  <a:cubicBezTo>
                    <a:pt x="2226221" y="281195"/>
                    <a:pt x="2205307" y="302108"/>
                    <a:pt x="2179509" y="302108"/>
                  </a:cubicBezTo>
                  <a:lnTo>
                    <a:pt x="46712" y="302108"/>
                  </a:lnTo>
                  <a:cubicBezTo>
                    <a:pt x="20913" y="302108"/>
                    <a:pt x="0" y="281195"/>
                    <a:pt x="0" y="255396"/>
                  </a:cubicBezTo>
                  <a:lnTo>
                    <a:pt x="0" y="46712"/>
                  </a:lnTo>
                  <a:cubicBezTo>
                    <a:pt x="0" y="20913"/>
                    <a:pt x="20913" y="0"/>
                    <a:pt x="46712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26221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Prédiction du modèle  avec ARIMA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661787" y="3171816"/>
            <a:ext cx="11301259" cy="5707136"/>
          </a:xfrm>
          <a:custGeom>
            <a:avLst/>
            <a:gdLst/>
            <a:ahLst/>
            <a:cxnLst/>
            <a:rect r="r" b="b" t="t" l="l"/>
            <a:pathLst>
              <a:path h="5707136" w="11301259">
                <a:moveTo>
                  <a:pt x="0" y="0"/>
                </a:moveTo>
                <a:lnTo>
                  <a:pt x="11301259" y="0"/>
                </a:lnTo>
                <a:lnTo>
                  <a:pt x="11301259" y="5707136"/>
                </a:lnTo>
                <a:lnTo>
                  <a:pt x="0" y="5707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3436062"/>
            <a:ext cx="6433098" cy="5178644"/>
          </a:xfrm>
          <a:custGeom>
            <a:avLst/>
            <a:gdLst/>
            <a:ahLst/>
            <a:cxnLst/>
            <a:rect r="r" b="b" t="t" l="l"/>
            <a:pathLst>
              <a:path h="5178644" w="6433098">
                <a:moveTo>
                  <a:pt x="0" y="0"/>
                </a:moveTo>
                <a:lnTo>
                  <a:pt x="6433098" y="0"/>
                </a:lnTo>
                <a:lnTo>
                  <a:pt x="6433098" y="5178644"/>
                </a:lnTo>
                <a:lnTo>
                  <a:pt x="0" y="517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Prévison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ÉVISON 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01984" y="1328765"/>
            <a:ext cx="8452682" cy="1147066"/>
            <a:chOff x="0" y="0"/>
            <a:chExt cx="2226221" cy="3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6221" cy="302108"/>
            </a:xfrm>
            <a:custGeom>
              <a:avLst/>
              <a:gdLst/>
              <a:ahLst/>
              <a:cxnLst/>
              <a:rect r="r" b="b" t="t" l="l"/>
              <a:pathLst>
                <a:path h="302108" w="2226221">
                  <a:moveTo>
                    <a:pt x="46712" y="0"/>
                  </a:moveTo>
                  <a:lnTo>
                    <a:pt x="2179509" y="0"/>
                  </a:lnTo>
                  <a:cubicBezTo>
                    <a:pt x="2205307" y="0"/>
                    <a:pt x="2226221" y="20913"/>
                    <a:pt x="2226221" y="46712"/>
                  </a:cubicBezTo>
                  <a:lnTo>
                    <a:pt x="2226221" y="255396"/>
                  </a:lnTo>
                  <a:cubicBezTo>
                    <a:pt x="2226221" y="281195"/>
                    <a:pt x="2205307" y="302108"/>
                    <a:pt x="2179509" y="302108"/>
                  </a:cubicBezTo>
                  <a:lnTo>
                    <a:pt x="46712" y="302108"/>
                  </a:lnTo>
                  <a:cubicBezTo>
                    <a:pt x="20913" y="302108"/>
                    <a:pt x="0" y="281195"/>
                    <a:pt x="0" y="255396"/>
                  </a:cubicBezTo>
                  <a:lnTo>
                    <a:pt x="0" y="46712"/>
                  </a:lnTo>
                  <a:cubicBezTo>
                    <a:pt x="0" y="20913"/>
                    <a:pt x="20913" y="0"/>
                    <a:pt x="46712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26221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Préd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iction du modèle avec SARIMA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904036" y="2773858"/>
            <a:ext cx="11301259" cy="6088553"/>
          </a:xfrm>
          <a:custGeom>
            <a:avLst/>
            <a:gdLst/>
            <a:ahLst/>
            <a:cxnLst/>
            <a:rect r="r" b="b" t="t" l="l"/>
            <a:pathLst>
              <a:path h="6088553" w="11301259">
                <a:moveTo>
                  <a:pt x="0" y="0"/>
                </a:moveTo>
                <a:lnTo>
                  <a:pt x="11301259" y="0"/>
                </a:lnTo>
                <a:lnTo>
                  <a:pt x="11301259" y="6088554"/>
                </a:lnTo>
                <a:lnTo>
                  <a:pt x="0" y="6088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Prévison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ÉVISON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67021" y="3281695"/>
            <a:ext cx="6421367" cy="5072880"/>
          </a:xfrm>
          <a:custGeom>
            <a:avLst/>
            <a:gdLst/>
            <a:ahLst/>
            <a:cxnLst/>
            <a:rect r="r" b="b" t="t" l="l"/>
            <a:pathLst>
              <a:path h="5072880" w="6421367">
                <a:moveTo>
                  <a:pt x="0" y="0"/>
                </a:moveTo>
                <a:lnTo>
                  <a:pt x="6421366" y="0"/>
                </a:lnTo>
                <a:lnTo>
                  <a:pt x="6421366" y="5072880"/>
                </a:lnTo>
                <a:lnTo>
                  <a:pt x="0" y="5072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76883" y="1495420"/>
            <a:ext cx="9516015" cy="1147066"/>
            <a:chOff x="0" y="0"/>
            <a:chExt cx="2506276" cy="3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06276" cy="302108"/>
            </a:xfrm>
            <a:custGeom>
              <a:avLst/>
              <a:gdLst/>
              <a:ahLst/>
              <a:cxnLst/>
              <a:rect r="r" b="b" t="t" l="l"/>
              <a:pathLst>
                <a:path h="302108" w="2506276">
                  <a:moveTo>
                    <a:pt x="41492" y="0"/>
                  </a:moveTo>
                  <a:lnTo>
                    <a:pt x="2464784" y="0"/>
                  </a:lnTo>
                  <a:cubicBezTo>
                    <a:pt x="2475788" y="0"/>
                    <a:pt x="2486342" y="4371"/>
                    <a:pt x="2494123" y="12153"/>
                  </a:cubicBezTo>
                  <a:cubicBezTo>
                    <a:pt x="2501904" y="19934"/>
                    <a:pt x="2506276" y="30488"/>
                    <a:pt x="2506276" y="41492"/>
                  </a:cubicBezTo>
                  <a:lnTo>
                    <a:pt x="2506276" y="260616"/>
                  </a:lnTo>
                  <a:cubicBezTo>
                    <a:pt x="2506276" y="271620"/>
                    <a:pt x="2501904" y="282174"/>
                    <a:pt x="2494123" y="289955"/>
                  </a:cubicBezTo>
                  <a:cubicBezTo>
                    <a:pt x="2486342" y="297737"/>
                    <a:pt x="2475788" y="302108"/>
                    <a:pt x="2464784" y="302108"/>
                  </a:cubicBezTo>
                  <a:lnTo>
                    <a:pt x="41492" y="302108"/>
                  </a:lnTo>
                  <a:cubicBezTo>
                    <a:pt x="30488" y="302108"/>
                    <a:pt x="19934" y="297737"/>
                    <a:pt x="12153" y="289955"/>
                  </a:cubicBezTo>
                  <a:cubicBezTo>
                    <a:pt x="4371" y="282174"/>
                    <a:pt x="0" y="271620"/>
                    <a:pt x="0" y="260616"/>
                  </a:cubicBezTo>
                  <a:lnTo>
                    <a:pt x="0" y="41492"/>
                  </a:lnTo>
                  <a:cubicBezTo>
                    <a:pt x="0" y="30488"/>
                    <a:pt x="4371" y="19934"/>
                    <a:pt x="12153" y="12153"/>
                  </a:cubicBezTo>
                  <a:cubicBezTo>
                    <a:pt x="19934" y="4371"/>
                    <a:pt x="30488" y="0"/>
                    <a:pt x="41492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06276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Prév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ision du le modèle avec LSTM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223250" y="2870499"/>
            <a:ext cx="11301259" cy="6300452"/>
          </a:xfrm>
          <a:custGeom>
            <a:avLst/>
            <a:gdLst/>
            <a:ahLst/>
            <a:cxnLst/>
            <a:rect r="r" b="b" t="t" l="l"/>
            <a:pathLst>
              <a:path h="6300452" w="11301259">
                <a:moveTo>
                  <a:pt x="0" y="0"/>
                </a:moveTo>
                <a:lnTo>
                  <a:pt x="11301259" y="0"/>
                </a:lnTo>
                <a:lnTo>
                  <a:pt x="11301259" y="6300452"/>
                </a:lnTo>
                <a:lnTo>
                  <a:pt x="0" y="630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Prévison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ÉVISON 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021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01984" y="1553426"/>
            <a:ext cx="9218023" cy="1147066"/>
            <a:chOff x="0" y="0"/>
            <a:chExt cx="2427792" cy="3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7792" cy="302108"/>
            </a:xfrm>
            <a:custGeom>
              <a:avLst/>
              <a:gdLst/>
              <a:ahLst/>
              <a:cxnLst/>
              <a:rect r="r" b="b" t="t" l="l"/>
              <a:pathLst>
                <a:path h="302108" w="2427792">
                  <a:moveTo>
                    <a:pt x="42833" y="0"/>
                  </a:moveTo>
                  <a:lnTo>
                    <a:pt x="2384959" y="0"/>
                  </a:lnTo>
                  <a:cubicBezTo>
                    <a:pt x="2396319" y="0"/>
                    <a:pt x="2407214" y="4513"/>
                    <a:pt x="2415247" y="12546"/>
                  </a:cubicBezTo>
                  <a:cubicBezTo>
                    <a:pt x="2423279" y="20578"/>
                    <a:pt x="2427792" y="31473"/>
                    <a:pt x="2427792" y="42833"/>
                  </a:cubicBezTo>
                  <a:lnTo>
                    <a:pt x="2427792" y="259275"/>
                  </a:lnTo>
                  <a:cubicBezTo>
                    <a:pt x="2427792" y="270635"/>
                    <a:pt x="2423279" y="281530"/>
                    <a:pt x="2415247" y="289562"/>
                  </a:cubicBezTo>
                  <a:cubicBezTo>
                    <a:pt x="2407214" y="297595"/>
                    <a:pt x="2396319" y="302108"/>
                    <a:pt x="2384959" y="302108"/>
                  </a:cubicBezTo>
                  <a:lnTo>
                    <a:pt x="42833" y="302108"/>
                  </a:lnTo>
                  <a:cubicBezTo>
                    <a:pt x="31473" y="302108"/>
                    <a:pt x="20578" y="297595"/>
                    <a:pt x="12546" y="289562"/>
                  </a:cubicBezTo>
                  <a:cubicBezTo>
                    <a:pt x="4513" y="281530"/>
                    <a:pt x="0" y="270635"/>
                    <a:pt x="0" y="259275"/>
                  </a:cubicBezTo>
                  <a:lnTo>
                    <a:pt x="0" y="42833"/>
                  </a:lnTo>
                  <a:cubicBezTo>
                    <a:pt x="0" y="31473"/>
                    <a:pt x="4513" y="20578"/>
                    <a:pt x="12546" y="12546"/>
                  </a:cubicBezTo>
                  <a:cubicBezTo>
                    <a:pt x="20578" y="4513"/>
                    <a:pt x="31473" y="0"/>
                    <a:pt x="42833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427792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Préd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iction du modèle avec XGBoost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313290" y="2912879"/>
            <a:ext cx="11301259" cy="6215692"/>
          </a:xfrm>
          <a:custGeom>
            <a:avLst/>
            <a:gdLst/>
            <a:ahLst/>
            <a:cxnLst/>
            <a:rect r="r" b="b" t="t" l="l"/>
            <a:pathLst>
              <a:path h="6215692" w="11301259">
                <a:moveTo>
                  <a:pt x="0" y="0"/>
                </a:moveTo>
                <a:lnTo>
                  <a:pt x="11301259" y="0"/>
                </a:lnTo>
                <a:lnTo>
                  <a:pt x="11301259" y="6215693"/>
                </a:lnTo>
                <a:lnTo>
                  <a:pt x="0" y="6215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30906" y="465965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Prévison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ÉVISON 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1321" y="2800594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5596" y="4192171"/>
            <a:ext cx="5056273" cy="1147066"/>
            <a:chOff x="0" y="0"/>
            <a:chExt cx="1331693" cy="3021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1693" cy="302108"/>
            </a:xfrm>
            <a:custGeom>
              <a:avLst/>
              <a:gdLst/>
              <a:ahLst/>
              <a:cxnLst/>
              <a:rect r="r" b="b" t="t" l="l"/>
              <a:pathLst>
                <a:path h="302108" w="1331693">
                  <a:moveTo>
                    <a:pt x="78089" y="0"/>
                  </a:moveTo>
                  <a:lnTo>
                    <a:pt x="1253604" y="0"/>
                  </a:lnTo>
                  <a:cubicBezTo>
                    <a:pt x="1274315" y="0"/>
                    <a:pt x="1294177" y="8227"/>
                    <a:pt x="1308822" y="22872"/>
                  </a:cubicBezTo>
                  <a:cubicBezTo>
                    <a:pt x="1323466" y="37516"/>
                    <a:pt x="1331693" y="57378"/>
                    <a:pt x="1331693" y="78089"/>
                  </a:cubicBezTo>
                  <a:lnTo>
                    <a:pt x="1331693" y="224019"/>
                  </a:lnTo>
                  <a:cubicBezTo>
                    <a:pt x="1331693" y="244730"/>
                    <a:pt x="1323466" y="264592"/>
                    <a:pt x="1308822" y="279236"/>
                  </a:cubicBezTo>
                  <a:cubicBezTo>
                    <a:pt x="1294177" y="293881"/>
                    <a:pt x="1274315" y="302108"/>
                    <a:pt x="1253604" y="302108"/>
                  </a:cubicBezTo>
                  <a:lnTo>
                    <a:pt x="78089" y="302108"/>
                  </a:lnTo>
                  <a:cubicBezTo>
                    <a:pt x="57378" y="302108"/>
                    <a:pt x="37516" y="293881"/>
                    <a:pt x="22872" y="279236"/>
                  </a:cubicBezTo>
                  <a:cubicBezTo>
                    <a:pt x="8227" y="264592"/>
                    <a:pt x="0" y="244730"/>
                    <a:pt x="0" y="224019"/>
                  </a:cubicBezTo>
                  <a:lnTo>
                    <a:pt x="0" y="78089"/>
                  </a:lnTo>
                  <a:cubicBezTo>
                    <a:pt x="0" y="57378"/>
                    <a:pt x="8227" y="37516"/>
                    <a:pt x="22872" y="22872"/>
                  </a:cubicBezTo>
                  <a:cubicBezTo>
                    <a:pt x="37516" y="8227"/>
                    <a:pt x="57378" y="0"/>
                    <a:pt x="78089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331693" cy="37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 Évaluation</a:t>
              </a: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 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039667" y="3115590"/>
            <a:ext cx="11435551" cy="6160903"/>
          </a:xfrm>
          <a:custGeom>
            <a:avLst/>
            <a:gdLst/>
            <a:ahLst/>
            <a:cxnLst/>
            <a:rect r="r" b="b" t="t" l="l"/>
            <a:pathLst>
              <a:path h="6160903" w="11435551">
                <a:moveTo>
                  <a:pt x="0" y="0"/>
                </a:moveTo>
                <a:lnTo>
                  <a:pt x="11435551" y="0"/>
                </a:lnTo>
                <a:lnTo>
                  <a:pt x="11435551" y="6160904"/>
                </a:lnTo>
                <a:lnTo>
                  <a:pt x="0" y="616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39667" y="361298"/>
            <a:ext cx="11435551" cy="2439296"/>
          </a:xfrm>
          <a:custGeom>
            <a:avLst/>
            <a:gdLst/>
            <a:ahLst/>
            <a:cxnLst/>
            <a:rect r="r" b="b" t="t" l="l"/>
            <a:pathLst>
              <a:path h="2439296" w="11435551">
                <a:moveTo>
                  <a:pt x="0" y="0"/>
                </a:moveTo>
                <a:lnTo>
                  <a:pt x="11435551" y="0"/>
                </a:lnTo>
                <a:lnTo>
                  <a:pt x="11435551" y="2439296"/>
                </a:lnTo>
                <a:lnTo>
                  <a:pt x="0" y="2439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79" r="0" b="-197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45206" y="2819644"/>
            <a:ext cx="10581511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Prévison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ÉVISON 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96232" y="3091735"/>
            <a:ext cx="2509532" cy="1177265"/>
            <a:chOff x="0" y="0"/>
            <a:chExt cx="660947" cy="310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947" cy="310062"/>
            </a:xfrm>
            <a:custGeom>
              <a:avLst/>
              <a:gdLst/>
              <a:ahLst/>
              <a:cxnLst/>
              <a:rect r="r" b="b" t="t" l="l"/>
              <a:pathLst>
                <a:path h="310062" w="660947">
                  <a:moveTo>
                    <a:pt x="155031" y="0"/>
                  </a:moveTo>
                  <a:lnTo>
                    <a:pt x="505916" y="0"/>
                  </a:lnTo>
                  <a:cubicBezTo>
                    <a:pt x="591537" y="0"/>
                    <a:pt x="660947" y="69410"/>
                    <a:pt x="660947" y="155031"/>
                  </a:cubicBezTo>
                  <a:lnTo>
                    <a:pt x="660947" y="155031"/>
                  </a:lnTo>
                  <a:cubicBezTo>
                    <a:pt x="660947" y="240652"/>
                    <a:pt x="591537" y="310062"/>
                    <a:pt x="505916" y="310062"/>
                  </a:cubicBezTo>
                  <a:lnTo>
                    <a:pt x="155031" y="310062"/>
                  </a:lnTo>
                  <a:cubicBezTo>
                    <a:pt x="69410" y="310062"/>
                    <a:pt x="0" y="240652"/>
                    <a:pt x="0" y="155031"/>
                  </a:cubicBezTo>
                  <a:lnTo>
                    <a:pt x="0" y="155031"/>
                  </a:lnTo>
                  <a:cubicBezTo>
                    <a:pt x="0" y="69410"/>
                    <a:pt x="69410" y="0"/>
                    <a:pt x="1550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660947" cy="395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59"/>
                </a:lnSpc>
              </a:pPr>
              <a:r>
                <a:rPr lang="en-US" b="true" sz="48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72260" y="4527319"/>
            <a:ext cx="12157476" cy="2941208"/>
            <a:chOff x="0" y="0"/>
            <a:chExt cx="3201969" cy="7746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1969" cy="774639"/>
            </a:xfrm>
            <a:custGeom>
              <a:avLst/>
              <a:gdLst/>
              <a:ahLst/>
              <a:cxnLst/>
              <a:rect r="r" b="b" t="t" l="l"/>
              <a:pathLst>
                <a:path h="774639" w="3201969">
                  <a:moveTo>
                    <a:pt x="32477" y="0"/>
                  </a:moveTo>
                  <a:lnTo>
                    <a:pt x="3169492" y="0"/>
                  </a:lnTo>
                  <a:cubicBezTo>
                    <a:pt x="3178106" y="0"/>
                    <a:pt x="3186366" y="3422"/>
                    <a:pt x="3192457" y="9512"/>
                  </a:cubicBezTo>
                  <a:cubicBezTo>
                    <a:pt x="3198547" y="15603"/>
                    <a:pt x="3201969" y="23864"/>
                    <a:pt x="3201969" y="32477"/>
                  </a:cubicBezTo>
                  <a:lnTo>
                    <a:pt x="3201969" y="742162"/>
                  </a:lnTo>
                  <a:cubicBezTo>
                    <a:pt x="3201969" y="760099"/>
                    <a:pt x="3187429" y="774639"/>
                    <a:pt x="3169492" y="774639"/>
                  </a:cubicBezTo>
                  <a:lnTo>
                    <a:pt x="32477" y="774639"/>
                  </a:lnTo>
                  <a:cubicBezTo>
                    <a:pt x="14540" y="774639"/>
                    <a:pt x="0" y="760099"/>
                    <a:pt x="0" y="742162"/>
                  </a:cubicBezTo>
                  <a:lnTo>
                    <a:pt x="0" y="32477"/>
                  </a:lnTo>
                  <a:cubicBezTo>
                    <a:pt x="0" y="14540"/>
                    <a:pt x="14540" y="0"/>
                    <a:pt x="3247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33350"/>
              <a:ext cx="3201969" cy="907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Déploiement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DÉPLOIEMENT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04526" y="1982190"/>
            <a:ext cx="11478948" cy="6322620"/>
          </a:xfrm>
          <a:custGeom>
            <a:avLst/>
            <a:gdLst/>
            <a:ahLst/>
            <a:cxnLst/>
            <a:rect r="r" b="b" t="t" l="l"/>
            <a:pathLst>
              <a:path h="6322620" w="11478948">
                <a:moveTo>
                  <a:pt x="0" y="0"/>
                </a:moveTo>
                <a:lnTo>
                  <a:pt x="11478948" y="0"/>
                </a:lnTo>
                <a:lnTo>
                  <a:pt x="11478948" y="6322620"/>
                </a:lnTo>
                <a:lnTo>
                  <a:pt x="0" y="6322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" t="0" r="-41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DÉPLOIEMENT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783581" y="390800"/>
            <a:ext cx="4720838" cy="898606"/>
            <a:chOff x="0" y="0"/>
            <a:chExt cx="1243348" cy="23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3348" cy="236670"/>
            </a:xfrm>
            <a:custGeom>
              <a:avLst/>
              <a:gdLst/>
              <a:ahLst/>
              <a:cxnLst/>
              <a:rect r="r" b="b" t="t" l="l"/>
              <a:pathLst>
                <a:path h="236670" w="1243348">
                  <a:moveTo>
                    <a:pt x="83637" y="0"/>
                  </a:moveTo>
                  <a:lnTo>
                    <a:pt x="1159711" y="0"/>
                  </a:lnTo>
                  <a:cubicBezTo>
                    <a:pt x="1181893" y="0"/>
                    <a:pt x="1203166" y="8812"/>
                    <a:pt x="1218851" y="24497"/>
                  </a:cubicBezTo>
                  <a:cubicBezTo>
                    <a:pt x="1234536" y="40182"/>
                    <a:pt x="1243348" y="61455"/>
                    <a:pt x="1243348" y="83637"/>
                  </a:cubicBezTo>
                  <a:lnTo>
                    <a:pt x="1243348" y="153033"/>
                  </a:lnTo>
                  <a:cubicBezTo>
                    <a:pt x="1243348" y="175215"/>
                    <a:pt x="1234536" y="196488"/>
                    <a:pt x="1218851" y="212173"/>
                  </a:cubicBezTo>
                  <a:cubicBezTo>
                    <a:pt x="1203166" y="227858"/>
                    <a:pt x="1181893" y="236670"/>
                    <a:pt x="1159711" y="236670"/>
                  </a:cubicBezTo>
                  <a:lnTo>
                    <a:pt x="83637" y="236670"/>
                  </a:lnTo>
                  <a:cubicBezTo>
                    <a:pt x="61455" y="236670"/>
                    <a:pt x="40182" y="227858"/>
                    <a:pt x="24497" y="212173"/>
                  </a:cubicBezTo>
                  <a:cubicBezTo>
                    <a:pt x="8812" y="196488"/>
                    <a:pt x="0" y="175215"/>
                    <a:pt x="0" y="153033"/>
                  </a:cubicBezTo>
                  <a:lnTo>
                    <a:pt x="0" y="83637"/>
                  </a:lnTo>
                  <a:cubicBezTo>
                    <a:pt x="0" y="61455"/>
                    <a:pt x="8812" y="40182"/>
                    <a:pt x="24497" y="24497"/>
                  </a:cubicBezTo>
                  <a:cubicBezTo>
                    <a:pt x="40182" y="8812"/>
                    <a:pt x="61455" y="0"/>
                    <a:pt x="8363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43348" cy="284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23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Activer Streamlit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5596" y="911336"/>
            <a:ext cx="17740746" cy="8346964"/>
            <a:chOff x="0" y="0"/>
            <a:chExt cx="4672460" cy="21983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72460" cy="2198377"/>
            </a:xfrm>
            <a:custGeom>
              <a:avLst/>
              <a:gdLst/>
              <a:ahLst/>
              <a:cxnLst/>
              <a:rect r="r" b="b" t="t" l="l"/>
              <a:pathLst>
                <a:path h="2198377" w="4672460">
                  <a:moveTo>
                    <a:pt x="22256" y="0"/>
                  </a:moveTo>
                  <a:lnTo>
                    <a:pt x="4650204" y="0"/>
                  </a:lnTo>
                  <a:cubicBezTo>
                    <a:pt x="4656106" y="0"/>
                    <a:pt x="4661767" y="2345"/>
                    <a:pt x="4665941" y="6519"/>
                  </a:cubicBezTo>
                  <a:cubicBezTo>
                    <a:pt x="4670115" y="10692"/>
                    <a:pt x="4672460" y="16353"/>
                    <a:pt x="4672460" y="22256"/>
                  </a:cubicBezTo>
                  <a:lnTo>
                    <a:pt x="4672460" y="2176121"/>
                  </a:lnTo>
                  <a:cubicBezTo>
                    <a:pt x="4672460" y="2188413"/>
                    <a:pt x="4662495" y="2198377"/>
                    <a:pt x="4650204" y="2198377"/>
                  </a:cubicBezTo>
                  <a:lnTo>
                    <a:pt x="22256" y="2198377"/>
                  </a:lnTo>
                  <a:cubicBezTo>
                    <a:pt x="9964" y="2198377"/>
                    <a:pt x="0" y="2188413"/>
                    <a:pt x="0" y="2176121"/>
                  </a:cubicBezTo>
                  <a:lnTo>
                    <a:pt x="0" y="22256"/>
                  </a:lnTo>
                  <a:cubicBezTo>
                    <a:pt x="0" y="9964"/>
                    <a:pt x="9964" y="0"/>
                    <a:pt x="222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672460" cy="2246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53737" y="336738"/>
            <a:ext cx="8210761" cy="1383923"/>
            <a:chOff x="0" y="0"/>
            <a:chExt cx="2162505" cy="3644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2505" cy="364490"/>
            </a:xfrm>
            <a:custGeom>
              <a:avLst/>
              <a:gdLst/>
              <a:ahLst/>
              <a:cxnLst/>
              <a:rect r="r" b="b" t="t" l="l"/>
              <a:pathLst>
                <a:path h="364490" w="2162505">
                  <a:moveTo>
                    <a:pt x="48088" y="0"/>
                  </a:moveTo>
                  <a:lnTo>
                    <a:pt x="2114417" y="0"/>
                  </a:lnTo>
                  <a:cubicBezTo>
                    <a:pt x="2140975" y="0"/>
                    <a:pt x="2162505" y="21530"/>
                    <a:pt x="2162505" y="48088"/>
                  </a:cubicBezTo>
                  <a:lnTo>
                    <a:pt x="2162505" y="316402"/>
                  </a:lnTo>
                  <a:cubicBezTo>
                    <a:pt x="2162505" y="342960"/>
                    <a:pt x="2140975" y="364490"/>
                    <a:pt x="2114417" y="364490"/>
                  </a:cubicBezTo>
                  <a:lnTo>
                    <a:pt x="48088" y="364490"/>
                  </a:lnTo>
                  <a:cubicBezTo>
                    <a:pt x="21530" y="364490"/>
                    <a:pt x="0" y="342960"/>
                    <a:pt x="0" y="316402"/>
                  </a:cubicBezTo>
                  <a:lnTo>
                    <a:pt x="0" y="48088"/>
                  </a:lnTo>
                  <a:cubicBezTo>
                    <a:pt x="0" y="21530"/>
                    <a:pt x="21530" y="0"/>
                    <a:pt x="48088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162505" cy="440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Contexte du Projet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CONTEXTE GÉNERAL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6110" y="1969886"/>
            <a:ext cx="13126392" cy="311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🧩 Contexte du Projet  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                                                                        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</a:t>
            </a: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📈 Concurrence accrue dans le secteur des télécommunications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</a:t>
            </a: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🚨 Risques liés au churn (résiliation de contrats clients)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</a:t>
            </a: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🎯 Besoin de comprendre et d’anticiper les comportements clients</a:t>
            </a:r>
          </a:p>
          <a:p>
            <a:pPr algn="just">
              <a:lnSpc>
                <a:spcPts val="418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095875"/>
            <a:ext cx="13846714" cy="363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🎯 Objectifs du Projet </a:t>
            </a:r>
          </a:p>
          <a:p>
            <a:pPr algn="just">
              <a:lnSpc>
                <a:spcPts val="4185"/>
              </a:lnSpc>
            </a:pP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🔍</a:t>
            </a: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Identifier les profils à risque de résiliation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</a:t>
            </a: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🤖 Développer</a:t>
            </a: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un modèle de prédiction du churn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</a:t>
            </a: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📊 Concevoir des tableaux de bord décisionnels pour les équipes métiers</a:t>
            </a:r>
          </a:p>
          <a:p>
            <a:pPr algn="just">
              <a:lnSpc>
                <a:spcPts val="4185"/>
              </a:lnSpc>
            </a:pP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</a:t>
            </a:r>
            <a:r>
              <a:rPr lang="en-US" sz="298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📈 Optimiser les stratégies de fidélisation</a:t>
            </a:r>
          </a:p>
          <a:p>
            <a:pPr algn="just">
              <a:lnSpc>
                <a:spcPts val="41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87476" y="1181186"/>
            <a:ext cx="14180860" cy="8384433"/>
          </a:xfrm>
          <a:custGeom>
            <a:avLst/>
            <a:gdLst/>
            <a:ahLst/>
            <a:cxnLst/>
            <a:rect r="r" b="b" t="t" l="l"/>
            <a:pathLst>
              <a:path h="8384433" w="14180860">
                <a:moveTo>
                  <a:pt x="0" y="0"/>
                </a:moveTo>
                <a:lnTo>
                  <a:pt x="14180860" y="0"/>
                </a:lnTo>
                <a:lnTo>
                  <a:pt x="14180860" y="8384433"/>
                </a:lnTo>
                <a:lnTo>
                  <a:pt x="0" y="838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DÉPLOIEMENT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48300" y="579397"/>
            <a:ext cx="4720838" cy="898606"/>
            <a:chOff x="0" y="0"/>
            <a:chExt cx="1243348" cy="23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3348" cy="236670"/>
            </a:xfrm>
            <a:custGeom>
              <a:avLst/>
              <a:gdLst/>
              <a:ahLst/>
              <a:cxnLst/>
              <a:rect r="r" b="b" t="t" l="l"/>
              <a:pathLst>
                <a:path h="236670" w="1243348">
                  <a:moveTo>
                    <a:pt x="83637" y="0"/>
                  </a:moveTo>
                  <a:lnTo>
                    <a:pt x="1159711" y="0"/>
                  </a:lnTo>
                  <a:cubicBezTo>
                    <a:pt x="1181893" y="0"/>
                    <a:pt x="1203166" y="8812"/>
                    <a:pt x="1218851" y="24497"/>
                  </a:cubicBezTo>
                  <a:cubicBezTo>
                    <a:pt x="1234536" y="40182"/>
                    <a:pt x="1243348" y="61455"/>
                    <a:pt x="1243348" y="83637"/>
                  </a:cubicBezTo>
                  <a:lnTo>
                    <a:pt x="1243348" y="153033"/>
                  </a:lnTo>
                  <a:cubicBezTo>
                    <a:pt x="1243348" y="175215"/>
                    <a:pt x="1234536" y="196488"/>
                    <a:pt x="1218851" y="212173"/>
                  </a:cubicBezTo>
                  <a:cubicBezTo>
                    <a:pt x="1203166" y="227858"/>
                    <a:pt x="1181893" y="236670"/>
                    <a:pt x="1159711" y="236670"/>
                  </a:cubicBezTo>
                  <a:lnTo>
                    <a:pt x="83637" y="236670"/>
                  </a:lnTo>
                  <a:cubicBezTo>
                    <a:pt x="61455" y="236670"/>
                    <a:pt x="40182" y="227858"/>
                    <a:pt x="24497" y="212173"/>
                  </a:cubicBezTo>
                  <a:cubicBezTo>
                    <a:pt x="8812" y="196488"/>
                    <a:pt x="0" y="175215"/>
                    <a:pt x="0" y="153033"/>
                  </a:cubicBezTo>
                  <a:lnTo>
                    <a:pt x="0" y="83637"/>
                  </a:lnTo>
                  <a:cubicBezTo>
                    <a:pt x="0" y="61455"/>
                    <a:pt x="8812" y="40182"/>
                    <a:pt x="24497" y="24497"/>
                  </a:cubicBezTo>
                  <a:cubicBezTo>
                    <a:pt x="40182" y="8812"/>
                    <a:pt x="61455" y="0"/>
                    <a:pt x="8363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43348" cy="284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23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Login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92394" y="840103"/>
            <a:ext cx="14695606" cy="8725516"/>
          </a:xfrm>
          <a:custGeom>
            <a:avLst/>
            <a:gdLst/>
            <a:ahLst/>
            <a:cxnLst/>
            <a:rect r="r" b="b" t="t" l="l"/>
            <a:pathLst>
              <a:path h="8725516" w="14695606">
                <a:moveTo>
                  <a:pt x="0" y="0"/>
                </a:moveTo>
                <a:lnTo>
                  <a:pt x="14695606" y="0"/>
                </a:lnTo>
                <a:lnTo>
                  <a:pt x="14695606" y="8725516"/>
                </a:lnTo>
                <a:lnTo>
                  <a:pt x="0" y="8725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DÉPLOIEMENT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80770" y="579397"/>
            <a:ext cx="4720838" cy="898606"/>
            <a:chOff x="0" y="0"/>
            <a:chExt cx="1243348" cy="23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3348" cy="236670"/>
            </a:xfrm>
            <a:custGeom>
              <a:avLst/>
              <a:gdLst/>
              <a:ahLst/>
              <a:cxnLst/>
              <a:rect r="r" b="b" t="t" l="l"/>
              <a:pathLst>
                <a:path h="236670" w="1243348">
                  <a:moveTo>
                    <a:pt x="83637" y="0"/>
                  </a:moveTo>
                  <a:lnTo>
                    <a:pt x="1159711" y="0"/>
                  </a:lnTo>
                  <a:cubicBezTo>
                    <a:pt x="1181893" y="0"/>
                    <a:pt x="1203166" y="8812"/>
                    <a:pt x="1218851" y="24497"/>
                  </a:cubicBezTo>
                  <a:cubicBezTo>
                    <a:pt x="1234536" y="40182"/>
                    <a:pt x="1243348" y="61455"/>
                    <a:pt x="1243348" y="83637"/>
                  </a:cubicBezTo>
                  <a:lnTo>
                    <a:pt x="1243348" y="153033"/>
                  </a:lnTo>
                  <a:cubicBezTo>
                    <a:pt x="1243348" y="175215"/>
                    <a:pt x="1234536" y="196488"/>
                    <a:pt x="1218851" y="212173"/>
                  </a:cubicBezTo>
                  <a:cubicBezTo>
                    <a:pt x="1203166" y="227858"/>
                    <a:pt x="1181893" y="236670"/>
                    <a:pt x="1159711" y="236670"/>
                  </a:cubicBezTo>
                  <a:lnTo>
                    <a:pt x="83637" y="236670"/>
                  </a:lnTo>
                  <a:cubicBezTo>
                    <a:pt x="61455" y="236670"/>
                    <a:pt x="40182" y="227858"/>
                    <a:pt x="24497" y="212173"/>
                  </a:cubicBezTo>
                  <a:cubicBezTo>
                    <a:pt x="8812" y="196488"/>
                    <a:pt x="0" y="175215"/>
                    <a:pt x="0" y="153033"/>
                  </a:cubicBezTo>
                  <a:lnTo>
                    <a:pt x="0" y="83637"/>
                  </a:lnTo>
                  <a:cubicBezTo>
                    <a:pt x="0" y="61455"/>
                    <a:pt x="8812" y="40182"/>
                    <a:pt x="24497" y="24497"/>
                  </a:cubicBezTo>
                  <a:cubicBezTo>
                    <a:pt x="40182" y="8812"/>
                    <a:pt x="61455" y="0"/>
                    <a:pt x="8363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43348" cy="284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23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Dashboard descreptive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021859" y="674117"/>
            <a:ext cx="15017842" cy="8891502"/>
          </a:xfrm>
          <a:custGeom>
            <a:avLst/>
            <a:gdLst/>
            <a:ahLst/>
            <a:cxnLst/>
            <a:rect r="r" b="b" t="t" l="l"/>
            <a:pathLst>
              <a:path h="8891502" w="15017842">
                <a:moveTo>
                  <a:pt x="0" y="0"/>
                </a:moveTo>
                <a:lnTo>
                  <a:pt x="15017843" y="0"/>
                </a:lnTo>
                <a:lnTo>
                  <a:pt x="15017843" y="8891502"/>
                </a:lnTo>
                <a:lnTo>
                  <a:pt x="0" y="8891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5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DÉPLOIEMENT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71947" y="579397"/>
            <a:ext cx="4720838" cy="898606"/>
            <a:chOff x="0" y="0"/>
            <a:chExt cx="1243348" cy="23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3348" cy="236670"/>
            </a:xfrm>
            <a:custGeom>
              <a:avLst/>
              <a:gdLst/>
              <a:ahLst/>
              <a:cxnLst/>
              <a:rect r="r" b="b" t="t" l="l"/>
              <a:pathLst>
                <a:path h="236670" w="1243348">
                  <a:moveTo>
                    <a:pt x="83637" y="0"/>
                  </a:moveTo>
                  <a:lnTo>
                    <a:pt x="1159711" y="0"/>
                  </a:lnTo>
                  <a:cubicBezTo>
                    <a:pt x="1181893" y="0"/>
                    <a:pt x="1203166" y="8812"/>
                    <a:pt x="1218851" y="24497"/>
                  </a:cubicBezTo>
                  <a:cubicBezTo>
                    <a:pt x="1234536" y="40182"/>
                    <a:pt x="1243348" y="61455"/>
                    <a:pt x="1243348" y="83637"/>
                  </a:cubicBezTo>
                  <a:lnTo>
                    <a:pt x="1243348" y="153033"/>
                  </a:lnTo>
                  <a:cubicBezTo>
                    <a:pt x="1243348" y="175215"/>
                    <a:pt x="1234536" y="196488"/>
                    <a:pt x="1218851" y="212173"/>
                  </a:cubicBezTo>
                  <a:cubicBezTo>
                    <a:pt x="1203166" y="227858"/>
                    <a:pt x="1181893" y="236670"/>
                    <a:pt x="1159711" y="236670"/>
                  </a:cubicBezTo>
                  <a:lnTo>
                    <a:pt x="83637" y="236670"/>
                  </a:lnTo>
                  <a:cubicBezTo>
                    <a:pt x="61455" y="236670"/>
                    <a:pt x="40182" y="227858"/>
                    <a:pt x="24497" y="212173"/>
                  </a:cubicBezTo>
                  <a:cubicBezTo>
                    <a:pt x="8812" y="196488"/>
                    <a:pt x="0" y="175215"/>
                    <a:pt x="0" y="153033"/>
                  </a:cubicBezTo>
                  <a:lnTo>
                    <a:pt x="0" y="83637"/>
                  </a:lnTo>
                  <a:cubicBezTo>
                    <a:pt x="0" y="61455"/>
                    <a:pt x="8812" y="40182"/>
                    <a:pt x="24497" y="24497"/>
                  </a:cubicBezTo>
                  <a:cubicBezTo>
                    <a:pt x="40182" y="8812"/>
                    <a:pt x="61455" y="0"/>
                    <a:pt x="8363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43348" cy="284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23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Prediction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31399" y="1028700"/>
            <a:ext cx="14408303" cy="8536919"/>
          </a:xfrm>
          <a:custGeom>
            <a:avLst/>
            <a:gdLst/>
            <a:ahLst/>
            <a:cxnLst/>
            <a:rect r="r" b="b" t="t" l="l"/>
            <a:pathLst>
              <a:path h="8536919" w="14408303">
                <a:moveTo>
                  <a:pt x="0" y="0"/>
                </a:moveTo>
                <a:lnTo>
                  <a:pt x="14408303" y="0"/>
                </a:lnTo>
                <a:lnTo>
                  <a:pt x="14408303" y="8536919"/>
                </a:lnTo>
                <a:lnTo>
                  <a:pt x="0" y="8536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DÉPLOIEMENT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71947" y="579397"/>
            <a:ext cx="4720838" cy="898606"/>
            <a:chOff x="0" y="0"/>
            <a:chExt cx="1243348" cy="23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3348" cy="236670"/>
            </a:xfrm>
            <a:custGeom>
              <a:avLst/>
              <a:gdLst/>
              <a:ahLst/>
              <a:cxnLst/>
              <a:rect r="r" b="b" t="t" l="l"/>
              <a:pathLst>
                <a:path h="236670" w="1243348">
                  <a:moveTo>
                    <a:pt x="83637" y="0"/>
                  </a:moveTo>
                  <a:lnTo>
                    <a:pt x="1159711" y="0"/>
                  </a:lnTo>
                  <a:cubicBezTo>
                    <a:pt x="1181893" y="0"/>
                    <a:pt x="1203166" y="8812"/>
                    <a:pt x="1218851" y="24497"/>
                  </a:cubicBezTo>
                  <a:cubicBezTo>
                    <a:pt x="1234536" y="40182"/>
                    <a:pt x="1243348" y="61455"/>
                    <a:pt x="1243348" y="83637"/>
                  </a:cubicBezTo>
                  <a:lnTo>
                    <a:pt x="1243348" y="153033"/>
                  </a:lnTo>
                  <a:cubicBezTo>
                    <a:pt x="1243348" y="175215"/>
                    <a:pt x="1234536" y="196488"/>
                    <a:pt x="1218851" y="212173"/>
                  </a:cubicBezTo>
                  <a:cubicBezTo>
                    <a:pt x="1203166" y="227858"/>
                    <a:pt x="1181893" y="236670"/>
                    <a:pt x="1159711" y="236670"/>
                  </a:cubicBezTo>
                  <a:lnTo>
                    <a:pt x="83637" y="236670"/>
                  </a:lnTo>
                  <a:cubicBezTo>
                    <a:pt x="61455" y="236670"/>
                    <a:pt x="40182" y="227858"/>
                    <a:pt x="24497" y="212173"/>
                  </a:cubicBezTo>
                  <a:cubicBezTo>
                    <a:pt x="8812" y="196488"/>
                    <a:pt x="0" y="175215"/>
                    <a:pt x="0" y="153033"/>
                  </a:cubicBezTo>
                  <a:lnTo>
                    <a:pt x="0" y="83637"/>
                  </a:lnTo>
                  <a:cubicBezTo>
                    <a:pt x="0" y="61455"/>
                    <a:pt x="8812" y="40182"/>
                    <a:pt x="24497" y="24497"/>
                  </a:cubicBezTo>
                  <a:cubicBezTo>
                    <a:pt x="40182" y="8812"/>
                    <a:pt x="61455" y="0"/>
                    <a:pt x="8363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43348" cy="284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23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Prevision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796414" y="1289406"/>
            <a:ext cx="13890148" cy="82762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686562" y="9674455"/>
            <a:ext cx="3531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VIDÉO DE DÉMONSTATION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13240" y="579397"/>
            <a:ext cx="4720838" cy="898606"/>
            <a:chOff x="0" y="0"/>
            <a:chExt cx="1243348" cy="23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3348" cy="236670"/>
            </a:xfrm>
            <a:custGeom>
              <a:avLst/>
              <a:gdLst/>
              <a:ahLst/>
              <a:cxnLst/>
              <a:rect r="r" b="b" t="t" l="l"/>
              <a:pathLst>
                <a:path h="236670" w="1243348">
                  <a:moveTo>
                    <a:pt x="83637" y="0"/>
                  </a:moveTo>
                  <a:lnTo>
                    <a:pt x="1159711" y="0"/>
                  </a:lnTo>
                  <a:cubicBezTo>
                    <a:pt x="1181893" y="0"/>
                    <a:pt x="1203166" y="8812"/>
                    <a:pt x="1218851" y="24497"/>
                  </a:cubicBezTo>
                  <a:cubicBezTo>
                    <a:pt x="1234536" y="40182"/>
                    <a:pt x="1243348" y="61455"/>
                    <a:pt x="1243348" y="83637"/>
                  </a:cubicBezTo>
                  <a:lnTo>
                    <a:pt x="1243348" y="153033"/>
                  </a:lnTo>
                  <a:cubicBezTo>
                    <a:pt x="1243348" y="175215"/>
                    <a:pt x="1234536" y="196488"/>
                    <a:pt x="1218851" y="212173"/>
                  </a:cubicBezTo>
                  <a:cubicBezTo>
                    <a:pt x="1203166" y="227858"/>
                    <a:pt x="1181893" y="236670"/>
                    <a:pt x="1159711" y="236670"/>
                  </a:cubicBezTo>
                  <a:lnTo>
                    <a:pt x="83637" y="236670"/>
                  </a:lnTo>
                  <a:cubicBezTo>
                    <a:pt x="61455" y="236670"/>
                    <a:pt x="40182" y="227858"/>
                    <a:pt x="24497" y="212173"/>
                  </a:cubicBezTo>
                  <a:cubicBezTo>
                    <a:pt x="8812" y="196488"/>
                    <a:pt x="0" y="175215"/>
                    <a:pt x="0" y="153033"/>
                  </a:cubicBezTo>
                  <a:lnTo>
                    <a:pt x="0" y="83637"/>
                  </a:lnTo>
                  <a:cubicBezTo>
                    <a:pt x="0" y="61455"/>
                    <a:pt x="8812" y="40182"/>
                    <a:pt x="24497" y="24497"/>
                  </a:cubicBezTo>
                  <a:cubicBezTo>
                    <a:pt x="40182" y="8812"/>
                    <a:pt x="61455" y="0"/>
                    <a:pt x="8363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43348" cy="284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spc="23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Vidéo de démonstation 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45334" y="3316290"/>
            <a:ext cx="2261020" cy="981305"/>
            <a:chOff x="0" y="0"/>
            <a:chExt cx="595495" cy="2584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5495" cy="258451"/>
            </a:xfrm>
            <a:custGeom>
              <a:avLst/>
              <a:gdLst/>
              <a:ahLst/>
              <a:cxnLst/>
              <a:rect r="r" b="b" t="t" l="l"/>
              <a:pathLst>
                <a:path h="258451" w="595495">
                  <a:moveTo>
                    <a:pt x="129225" y="0"/>
                  </a:moveTo>
                  <a:lnTo>
                    <a:pt x="466270" y="0"/>
                  </a:lnTo>
                  <a:cubicBezTo>
                    <a:pt x="537639" y="0"/>
                    <a:pt x="595495" y="57856"/>
                    <a:pt x="595495" y="129225"/>
                  </a:cubicBezTo>
                  <a:lnTo>
                    <a:pt x="595495" y="129225"/>
                  </a:lnTo>
                  <a:cubicBezTo>
                    <a:pt x="595495" y="200595"/>
                    <a:pt x="537639" y="258451"/>
                    <a:pt x="466270" y="258451"/>
                  </a:cubicBezTo>
                  <a:lnTo>
                    <a:pt x="129225" y="258451"/>
                  </a:lnTo>
                  <a:cubicBezTo>
                    <a:pt x="57856" y="258451"/>
                    <a:pt x="0" y="200595"/>
                    <a:pt x="0" y="129225"/>
                  </a:cubicBezTo>
                  <a:lnTo>
                    <a:pt x="0" y="129225"/>
                  </a:lnTo>
                  <a:cubicBezTo>
                    <a:pt x="0" y="57856"/>
                    <a:pt x="57856" y="0"/>
                    <a:pt x="1292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595495" cy="33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6076" y="4599584"/>
            <a:ext cx="5559536" cy="2113510"/>
            <a:chOff x="0" y="0"/>
            <a:chExt cx="1464240" cy="5566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4240" cy="556645"/>
            </a:xfrm>
            <a:custGeom>
              <a:avLst/>
              <a:gdLst/>
              <a:ahLst/>
              <a:cxnLst/>
              <a:rect r="r" b="b" t="t" l="l"/>
              <a:pathLst>
                <a:path h="556645" w="1464240">
                  <a:moveTo>
                    <a:pt x="71020" y="0"/>
                  </a:moveTo>
                  <a:lnTo>
                    <a:pt x="1393220" y="0"/>
                  </a:lnTo>
                  <a:cubicBezTo>
                    <a:pt x="1432443" y="0"/>
                    <a:pt x="1464240" y="31797"/>
                    <a:pt x="1464240" y="71020"/>
                  </a:cubicBezTo>
                  <a:lnTo>
                    <a:pt x="1464240" y="485625"/>
                  </a:lnTo>
                  <a:cubicBezTo>
                    <a:pt x="1464240" y="524848"/>
                    <a:pt x="1432443" y="556645"/>
                    <a:pt x="1393220" y="556645"/>
                  </a:cubicBezTo>
                  <a:lnTo>
                    <a:pt x="71020" y="556645"/>
                  </a:lnTo>
                  <a:cubicBezTo>
                    <a:pt x="31797" y="556645"/>
                    <a:pt x="0" y="524848"/>
                    <a:pt x="0" y="485625"/>
                  </a:cubicBezTo>
                  <a:lnTo>
                    <a:pt x="0" y="71020"/>
                  </a:lnTo>
                  <a:cubicBezTo>
                    <a:pt x="0" y="31797"/>
                    <a:pt x="31797" y="0"/>
                    <a:pt x="71020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1464240" cy="670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39"/>
                </a:lnSpc>
              </a:pPr>
              <a:r>
                <a:rPr lang="en-US" sz="55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Conclusion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893977" y="125846"/>
            <a:ext cx="11145725" cy="9439774"/>
          </a:xfrm>
          <a:custGeom>
            <a:avLst/>
            <a:gdLst/>
            <a:ahLst/>
            <a:cxnLst/>
            <a:rect r="r" b="b" t="t" l="l"/>
            <a:pathLst>
              <a:path h="9439774" w="11145725">
                <a:moveTo>
                  <a:pt x="0" y="0"/>
                </a:moveTo>
                <a:lnTo>
                  <a:pt x="11145725" y="0"/>
                </a:lnTo>
                <a:lnTo>
                  <a:pt x="11145725" y="9439773"/>
                </a:lnTo>
                <a:lnTo>
                  <a:pt x="0" y="9439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50" r="0" b="-895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CONCLUSION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9717" y="1758070"/>
            <a:ext cx="14647886" cy="6503198"/>
            <a:chOff x="0" y="0"/>
            <a:chExt cx="3857879" cy="17127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57880" cy="1712776"/>
            </a:xfrm>
            <a:custGeom>
              <a:avLst/>
              <a:gdLst/>
              <a:ahLst/>
              <a:cxnLst/>
              <a:rect r="r" b="b" t="t" l="l"/>
              <a:pathLst>
                <a:path h="1712776" w="3857880">
                  <a:moveTo>
                    <a:pt x="26955" y="0"/>
                  </a:moveTo>
                  <a:lnTo>
                    <a:pt x="3830924" y="0"/>
                  </a:lnTo>
                  <a:cubicBezTo>
                    <a:pt x="3845811" y="0"/>
                    <a:pt x="3857880" y="12068"/>
                    <a:pt x="3857880" y="26955"/>
                  </a:cubicBezTo>
                  <a:lnTo>
                    <a:pt x="3857880" y="1685821"/>
                  </a:lnTo>
                  <a:cubicBezTo>
                    <a:pt x="3857880" y="1700708"/>
                    <a:pt x="3845811" y="1712776"/>
                    <a:pt x="3830924" y="1712776"/>
                  </a:cubicBezTo>
                  <a:lnTo>
                    <a:pt x="26955" y="1712776"/>
                  </a:lnTo>
                  <a:cubicBezTo>
                    <a:pt x="12068" y="1712776"/>
                    <a:pt x="0" y="1700708"/>
                    <a:pt x="0" y="1685821"/>
                  </a:cubicBezTo>
                  <a:lnTo>
                    <a:pt x="0" y="26955"/>
                  </a:lnTo>
                  <a:cubicBezTo>
                    <a:pt x="0" y="12068"/>
                    <a:pt x="12068" y="0"/>
                    <a:pt x="26955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00025"/>
              <a:ext cx="3857879" cy="191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278"/>
                </a:lnSpc>
              </a:pPr>
              <a:r>
                <a:rPr lang="en-US" sz="10199" spc="91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MERCI DE</a:t>
              </a:r>
            </a:p>
            <a:p>
              <a:pPr algn="ctr">
                <a:lnSpc>
                  <a:spcPts val="14278"/>
                </a:lnSpc>
              </a:pPr>
              <a:r>
                <a:rPr lang="en-US" sz="10199" spc="91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VOTRE ATTENTION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1947" y="9718347"/>
            <a:ext cx="7612776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MERCI DE 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VOTRE ATTENTION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8697" y="446915"/>
            <a:ext cx="1261554" cy="815141"/>
            <a:chOff x="0" y="0"/>
            <a:chExt cx="332261" cy="2146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2261" cy="214687"/>
            </a:xfrm>
            <a:custGeom>
              <a:avLst/>
              <a:gdLst/>
              <a:ahLst/>
              <a:cxnLst/>
              <a:rect r="r" b="b" t="t" l="l"/>
              <a:pathLst>
                <a:path h="214687" w="332261">
                  <a:moveTo>
                    <a:pt x="107344" y="0"/>
                  </a:moveTo>
                  <a:lnTo>
                    <a:pt x="224917" y="0"/>
                  </a:lnTo>
                  <a:cubicBezTo>
                    <a:pt x="253387" y="0"/>
                    <a:pt x="280690" y="11309"/>
                    <a:pt x="300821" y="31440"/>
                  </a:cubicBezTo>
                  <a:cubicBezTo>
                    <a:pt x="320952" y="51571"/>
                    <a:pt x="332261" y="78874"/>
                    <a:pt x="332261" y="107344"/>
                  </a:cubicBezTo>
                  <a:lnTo>
                    <a:pt x="332261" y="107344"/>
                  </a:lnTo>
                  <a:cubicBezTo>
                    <a:pt x="332261" y="166628"/>
                    <a:pt x="284202" y="214687"/>
                    <a:pt x="224917" y="214687"/>
                  </a:cubicBezTo>
                  <a:lnTo>
                    <a:pt x="107344" y="214687"/>
                  </a:lnTo>
                  <a:cubicBezTo>
                    <a:pt x="78874" y="214687"/>
                    <a:pt x="51571" y="203378"/>
                    <a:pt x="31440" y="183247"/>
                  </a:cubicBezTo>
                  <a:cubicBezTo>
                    <a:pt x="11309" y="163116"/>
                    <a:pt x="0" y="135813"/>
                    <a:pt x="0" y="107344"/>
                  </a:cubicBezTo>
                  <a:lnTo>
                    <a:pt x="0" y="107344"/>
                  </a:lnTo>
                  <a:cubicBezTo>
                    <a:pt x="0" y="78874"/>
                    <a:pt x="11309" y="51571"/>
                    <a:pt x="31440" y="31440"/>
                  </a:cubicBezTo>
                  <a:cubicBezTo>
                    <a:pt x="51571" y="11309"/>
                    <a:pt x="78874" y="0"/>
                    <a:pt x="10734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32261" cy="262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8576" y="2032646"/>
            <a:ext cx="15830848" cy="7225654"/>
            <a:chOff x="0" y="0"/>
            <a:chExt cx="4169441" cy="19030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69442" cy="1903053"/>
            </a:xfrm>
            <a:custGeom>
              <a:avLst/>
              <a:gdLst/>
              <a:ahLst/>
              <a:cxnLst/>
              <a:rect r="r" b="b" t="t" l="l"/>
              <a:pathLst>
                <a:path h="1903053" w="4169442">
                  <a:moveTo>
                    <a:pt x="24941" y="0"/>
                  </a:moveTo>
                  <a:lnTo>
                    <a:pt x="4144501" y="0"/>
                  </a:lnTo>
                  <a:cubicBezTo>
                    <a:pt x="4151115" y="0"/>
                    <a:pt x="4157459" y="2628"/>
                    <a:pt x="4162137" y="7305"/>
                  </a:cubicBezTo>
                  <a:cubicBezTo>
                    <a:pt x="4166814" y="11982"/>
                    <a:pt x="4169442" y="18326"/>
                    <a:pt x="4169442" y="24941"/>
                  </a:cubicBezTo>
                  <a:lnTo>
                    <a:pt x="4169442" y="1878112"/>
                  </a:lnTo>
                  <a:cubicBezTo>
                    <a:pt x="4169442" y="1884727"/>
                    <a:pt x="4166814" y="1891071"/>
                    <a:pt x="4162137" y="1895748"/>
                  </a:cubicBezTo>
                  <a:cubicBezTo>
                    <a:pt x="4157459" y="1900425"/>
                    <a:pt x="4151115" y="1903053"/>
                    <a:pt x="4144501" y="1903053"/>
                  </a:cubicBezTo>
                  <a:lnTo>
                    <a:pt x="24941" y="1903053"/>
                  </a:lnTo>
                  <a:cubicBezTo>
                    <a:pt x="18326" y="1903053"/>
                    <a:pt x="11982" y="1900425"/>
                    <a:pt x="7305" y="1895748"/>
                  </a:cubicBezTo>
                  <a:cubicBezTo>
                    <a:pt x="2628" y="1891071"/>
                    <a:pt x="0" y="1884727"/>
                    <a:pt x="0" y="1878112"/>
                  </a:cubicBezTo>
                  <a:lnTo>
                    <a:pt x="0" y="24941"/>
                  </a:lnTo>
                  <a:cubicBezTo>
                    <a:pt x="0" y="18326"/>
                    <a:pt x="2628" y="11982"/>
                    <a:pt x="7305" y="7305"/>
                  </a:cubicBezTo>
                  <a:cubicBezTo>
                    <a:pt x="11982" y="2628"/>
                    <a:pt x="18326" y="0"/>
                    <a:pt x="24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169441" cy="1950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97454" y="1729998"/>
            <a:ext cx="6495161" cy="1036062"/>
            <a:chOff x="0" y="0"/>
            <a:chExt cx="1710660" cy="2728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10660" cy="272872"/>
            </a:xfrm>
            <a:custGeom>
              <a:avLst/>
              <a:gdLst/>
              <a:ahLst/>
              <a:cxnLst/>
              <a:rect r="r" b="b" t="t" l="l"/>
              <a:pathLst>
                <a:path h="272872" w="1710660">
                  <a:moveTo>
                    <a:pt x="60790" y="0"/>
                  </a:moveTo>
                  <a:lnTo>
                    <a:pt x="1649870" y="0"/>
                  </a:lnTo>
                  <a:cubicBezTo>
                    <a:pt x="1683443" y="0"/>
                    <a:pt x="1710660" y="27216"/>
                    <a:pt x="1710660" y="60790"/>
                  </a:cubicBezTo>
                  <a:lnTo>
                    <a:pt x="1710660" y="212083"/>
                  </a:lnTo>
                  <a:cubicBezTo>
                    <a:pt x="1710660" y="245656"/>
                    <a:pt x="1683443" y="272872"/>
                    <a:pt x="1649870" y="272872"/>
                  </a:cubicBezTo>
                  <a:lnTo>
                    <a:pt x="60790" y="272872"/>
                  </a:lnTo>
                  <a:cubicBezTo>
                    <a:pt x="27216" y="272872"/>
                    <a:pt x="0" y="245656"/>
                    <a:pt x="0" y="212083"/>
                  </a:cubicBezTo>
                  <a:lnTo>
                    <a:pt x="0" y="60790"/>
                  </a:lnTo>
                  <a:cubicBezTo>
                    <a:pt x="0" y="27216"/>
                    <a:pt x="27216" y="0"/>
                    <a:pt x="60790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1710660" cy="349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459"/>
                </a:lnSpc>
              </a:pPr>
              <a:r>
                <a:rPr lang="en-US" b="true" sz="38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Problématique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879474" y="3687348"/>
            <a:ext cx="6232848" cy="4643730"/>
          </a:xfrm>
          <a:custGeom>
            <a:avLst/>
            <a:gdLst/>
            <a:ahLst/>
            <a:cxnLst/>
            <a:rect r="r" b="b" t="t" l="l"/>
            <a:pathLst>
              <a:path h="4643730" w="6232848">
                <a:moveTo>
                  <a:pt x="0" y="0"/>
                </a:moveTo>
                <a:lnTo>
                  <a:pt x="6232848" y="0"/>
                </a:lnTo>
                <a:lnTo>
                  <a:pt x="6232848" y="4643730"/>
                </a:lnTo>
                <a:lnTo>
                  <a:pt x="0" y="464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35" t="0" r="-593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72159" y="3687348"/>
            <a:ext cx="6972695" cy="4643730"/>
          </a:xfrm>
          <a:custGeom>
            <a:avLst/>
            <a:gdLst/>
            <a:ahLst/>
            <a:cxnLst/>
            <a:rect r="r" b="b" t="t" l="l"/>
            <a:pathLst>
              <a:path h="4643730" w="6972695">
                <a:moveTo>
                  <a:pt x="0" y="0"/>
                </a:moveTo>
                <a:lnTo>
                  <a:pt x="6972695" y="0"/>
                </a:lnTo>
                <a:lnTo>
                  <a:pt x="6972695" y="4643730"/>
                </a:lnTo>
                <a:lnTo>
                  <a:pt x="0" y="4643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12582" y="465965"/>
            <a:ext cx="7861930" cy="801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1"/>
              </a:lnSpc>
            </a:pP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Contexte géneral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  <a:r>
              <a:rPr lang="en-US" sz="5392">
                <a:solidFill>
                  <a:srgbClr val="2D3C54"/>
                </a:solidFill>
                <a:latin typeface="Gagalin"/>
                <a:ea typeface="Gagalin"/>
                <a:cs typeface="Gagalin"/>
                <a:sym typeface="Gagalin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CONTEXTE GÉNERAL</a:t>
            </a: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96232" y="3091735"/>
            <a:ext cx="2509532" cy="1177265"/>
            <a:chOff x="0" y="0"/>
            <a:chExt cx="660947" cy="310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947" cy="310062"/>
            </a:xfrm>
            <a:custGeom>
              <a:avLst/>
              <a:gdLst/>
              <a:ahLst/>
              <a:cxnLst/>
              <a:rect r="r" b="b" t="t" l="l"/>
              <a:pathLst>
                <a:path h="310062" w="660947">
                  <a:moveTo>
                    <a:pt x="155031" y="0"/>
                  </a:moveTo>
                  <a:lnTo>
                    <a:pt x="505916" y="0"/>
                  </a:lnTo>
                  <a:cubicBezTo>
                    <a:pt x="591537" y="0"/>
                    <a:pt x="660947" y="69410"/>
                    <a:pt x="660947" y="155031"/>
                  </a:cubicBezTo>
                  <a:lnTo>
                    <a:pt x="660947" y="155031"/>
                  </a:lnTo>
                  <a:cubicBezTo>
                    <a:pt x="660947" y="240652"/>
                    <a:pt x="591537" y="310062"/>
                    <a:pt x="505916" y="310062"/>
                  </a:cubicBezTo>
                  <a:lnTo>
                    <a:pt x="155031" y="310062"/>
                  </a:lnTo>
                  <a:cubicBezTo>
                    <a:pt x="69410" y="310062"/>
                    <a:pt x="0" y="240652"/>
                    <a:pt x="0" y="155031"/>
                  </a:cubicBezTo>
                  <a:lnTo>
                    <a:pt x="0" y="155031"/>
                  </a:lnTo>
                  <a:cubicBezTo>
                    <a:pt x="0" y="69410"/>
                    <a:pt x="69410" y="0"/>
                    <a:pt x="1550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660947" cy="395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859"/>
                </a:lnSpc>
              </a:pPr>
              <a:r>
                <a:rPr lang="en-US" b="true" sz="4899">
                  <a:solidFill>
                    <a:srgbClr val="2D3C54"/>
                  </a:solidFill>
                  <a:latin typeface="Lora Bold"/>
                  <a:ea typeface="Lora Bold"/>
                  <a:cs typeface="Lora Bold"/>
                  <a:sym typeface="Lora Bold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872260" y="4527319"/>
            <a:ext cx="12157476" cy="2941208"/>
            <a:chOff x="0" y="0"/>
            <a:chExt cx="3201969" cy="7746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01969" cy="774639"/>
            </a:xfrm>
            <a:custGeom>
              <a:avLst/>
              <a:gdLst/>
              <a:ahLst/>
              <a:cxnLst/>
              <a:rect r="r" b="b" t="t" l="l"/>
              <a:pathLst>
                <a:path h="774639" w="3201969">
                  <a:moveTo>
                    <a:pt x="32477" y="0"/>
                  </a:moveTo>
                  <a:lnTo>
                    <a:pt x="3169492" y="0"/>
                  </a:lnTo>
                  <a:cubicBezTo>
                    <a:pt x="3178106" y="0"/>
                    <a:pt x="3186366" y="3422"/>
                    <a:pt x="3192457" y="9512"/>
                  </a:cubicBezTo>
                  <a:cubicBezTo>
                    <a:pt x="3198547" y="15603"/>
                    <a:pt x="3201969" y="23864"/>
                    <a:pt x="3201969" y="32477"/>
                  </a:cubicBezTo>
                  <a:lnTo>
                    <a:pt x="3201969" y="742162"/>
                  </a:lnTo>
                  <a:cubicBezTo>
                    <a:pt x="3201969" y="760099"/>
                    <a:pt x="3187429" y="774639"/>
                    <a:pt x="3169492" y="774639"/>
                  </a:cubicBezTo>
                  <a:lnTo>
                    <a:pt x="32477" y="774639"/>
                  </a:lnTo>
                  <a:cubicBezTo>
                    <a:pt x="14540" y="774639"/>
                    <a:pt x="0" y="760099"/>
                    <a:pt x="0" y="742162"/>
                  </a:cubicBezTo>
                  <a:lnTo>
                    <a:pt x="0" y="32477"/>
                  </a:lnTo>
                  <a:cubicBezTo>
                    <a:pt x="0" y="14540"/>
                    <a:pt x="14540" y="0"/>
                    <a:pt x="32477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61925"/>
              <a:ext cx="3201969" cy="936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479"/>
                </a:lnSpc>
              </a:pPr>
              <a:r>
                <a:rPr lang="en-US" sz="8199">
                  <a:solidFill>
                    <a:srgbClr val="000000"/>
                  </a:solidFill>
                  <a:latin typeface="Gagalin"/>
                  <a:ea typeface="Gagalin"/>
                  <a:cs typeface="Gagalin"/>
                  <a:sym typeface="Gagalin"/>
                </a:rPr>
                <a:t>MÉTHODOLOGIE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10106" y="967445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1947" y="9718347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MÉTHODOLOGIE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7363" y="973627"/>
            <a:ext cx="17398979" cy="8339747"/>
            <a:chOff x="0" y="0"/>
            <a:chExt cx="4582447" cy="21964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82447" cy="2196477"/>
            </a:xfrm>
            <a:custGeom>
              <a:avLst/>
              <a:gdLst/>
              <a:ahLst/>
              <a:cxnLst/>
              <a:rect r="r" b="b" t="t" l="l"/>
              <a:pathLst>
                <a:path h="2196477" w="4582447">
                  <a:moveTo>
                    <a:pt x="22693" y="0"/>
                  </a:moveTo>
                  <a:lnTo>
                    <a:pt x="4559754" y="0"/>
                  </a:lnTo>
                  <a:cubicBezTo>
                    <a:pt x="4565772" y="0"/>
                    <a:pt x="4571545" y="2391"/>
                    <a:pt x="4575801" y="6647"/>
                  </a:cubicBezTo>
                  <a:cubicBezTo>
                    <a:pt x="4580056" y="10902"/>
                    <a:pt x="4582447" y="16675"/>
                    <a:pt x="4582447" y="22693"/>
                  </a:cubicBezTo>
                  <a:lnTo>
                    <a:pt x="4582447" y="2173783"/>
                  </a:lnTo>
                  <a:cubicBezTo>
                    <a:pt x="4582447" y="2179802"/>
                    <a:pt x="4580056" y="2185574"/>
                    <a:pt x="4575801" y="2189830"/>
                  </a:cubicBezTo>
                  <a:cubicBezTo>
                    <a:pt x="4571545" y="2194086"/>
                    <a:pt x="4565772" y="2196477"/>
                    <a:pt x="4559754" y="2196477"/>
                  </a:cubicBezTo>
                  <a:lnTo>
                    <a:pt x="22693" y="2196477"/>
                  </a:lnTo>
                  <a:cubicBezTo>
                    <a:pt x="10160" y="2196477"/>
                    <a:pt x="0" y="2186317"/>
                    <a:pt x="0" y="2173783"/>
                  </a:cubicBezTo>
                  <a:lnTo>
                    <a:pt x="0" y="22693"/>
                  </a:lnTo>
                  <a:cubicBezTo>
                    <a:pt x="0" y="10160"/>
                    <a:pt x="10160" y="0"/>
                    <a:pt x="226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D3C54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582447" cy="2244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052639" y="457054"/>
            <a:ext cx="7702807" cy="1477317"/>
            <a:chOff x="0" y="0"/>
            <a:chExt cx="2028723" cy="3890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8723" cy="389088"/>
            </a:xfrm>
            <a:custGeom>
              <a:avLst/>
              <a:gdLst/>
              <a:ahLst/>
              <a:cxnLst/>
              <a:rect r="r" b="b" t="t" l="l"/>
              <a:pathLst>
                <a:path h="389088" w="2028723">
                  <a:moveTo>
                    <a:pt x="51259" y="0"/>
                  </a:moveTo>
                  <a:lnTo>
                    <a:pt x="1977464" y="0"/>
                  </a:lnTo>
                  <a:cubicBezTo>
                    <a:pt x="1991059" y="0"/>
                    <a:pt x="2004096" y="5400"/>
                    <a:pt x="2013709" y="15013"/>
                  </a:cubicBezTo>
                  <a:cubicBezTo>
                    <a:pt x="2023322" y="24626"/>
                    <a:pt x="2028723" y="37664"/>
                    <a:pt x="2028723" y="51259"/>
                  </a:cubicBezTo>
                  <a:lnTo>
                    <a:pt x="2028723" y="337829"/>
                  </a:lnTo>
                  <a:cubicBezTo>
                    <a:pt x="2028723" y="351423"/>
                    <a:pt x="2023322" y="364461"/>
                    <a:pt x="2013709" y="374074"/>
                  </a:cubicBezTo>
                  <a:cubicBezTo>
                    <a:pt x="2004096" y="383687"/>
                    <a:pt x="1991059" y="389088"/>
                    <a:pt x="1977464" y="389088"/>
                  </a:cubicBezTo>
                  <a:lnTo>
                    <a:pt x="51259" y="389088"/>
                  </a:lnTo>
                  <a:cubicBezTo>
                    <a:pt x="22949" y="389088"/>
                    <a:pt x="0" y="366138"/>
                    <a:pt x="0" y="337829"/>
                  </a:cubicBezTo>
                  <a:lnTo>
                    <a:pt x="0" y="51259"/>
                  </a:lnTo>
                  <a:cubicBezTo>
                    <a:pt x="0" y="37664"/>
                    <a:pt x="5400" y="24626"/>
                    <a:pt x="15013" y="15013"/>
                  </a:cubicBezTo>
                  <a:cubicBezTo>
                    <a:pt x="24626" y="5400"/>
                    <a:pt x="37664" y="0"/>
                    <a:pt x="51259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028723" cy="465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  <a:r>
                <a:rPr lang="en-US" b="true" sz="41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MÉTHODOLOGIE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049378"/>
            <a:ext cx="2697542" cy="3077890"/>
          </a:xfrm>
          <a:custGeom>
            <a:avLst/>
            <a:gdLst/>
            <a:ahLst/>
            <a:cxnLst/>
            <a:rect r="r" b="b" t="t" l="l"/>
            <a:pathLst>
              <a:path h="3077890" w="2697542">
                <a:moveTo>
                  <a:pt x="0" y="0"/>
                </a:moveTo>
                <a:lnTo>
                  <a:pt x="2697542" y="0"/>
                </a:lnTo>
                <a:lnTo>
                  <a:pt x="2697542" y="3077890"/>
                </a:lnTo>
                <a:lnTo>
                  <a:pt x="0" y="3077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2037" y="6409427"/>
            <a:ext cx="4068412" cy="2097546"/>
          </a:xfrm>
          <a:custGeom>
            <a:avLst/>
            <a:gdLst/>
            <a:ahLst/>
            <a:cxnLst/>
            <a:rect r="r" b="b" t="t" l="l"/>
            <a:pathLst>
              <a:path h="2097546" w="4068412">
                <a:moveTo>
                  <a:pt x="0" y="0"/>
                </a:moveTo>
                <a:lnTo>
                  <a:pt x="4068411" y="0"/>
                </a:lnTo>
                <a:lnTo>
                  <a:pt x="4068411" y="2097546"/>
                </a:lnTo>
                <a:lnTo>
                  <a:pt x="0" y="2097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88" t="-3146" r="0" b="-314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23007" y="2867821"/>
            <a:ext cx="4520993" cy="4147164"/>
          </a:xfrm>
          <a:custGeom>
            <a:avLst/>
            <a:gdLst/>
            <a:ahLst/>
            <a:cxnLst/>
            <a:rect r="r" b="b" t="t" l="l"/>
            <a:pathLst>
              <a:path h="4147164" w="4520993">
                <a:moveTo>
                  <a:pt x="0" y="0"/>
                </a:moveTo>
                <a:lnTo>
                  <a:pt x="4520993" y="0"/>
                </a:lnTo>
                <a:lnTo>
                  <a:pt x="4520993" y="4147164"/>
                </a:lnTo>
                <a:lnTo>
                  <a:pt x="0" y="4147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44000" y="2867821"/>
            <a:ext cx="3796736" cy="2612381"/>
          </a:xfrm>
          <a:custGeom>
            <a:avLst/>
            <a:gdLst/>
            <a:ahLst/>
            <a:cxnLst/>
            <a:rect r="r" b="b" t="t" l="l"/>
            <a:pathLst>
              <a:path h="2612381" w="3796736">
                <a:moveTo>
                  <a:pt x="0" y="0"/>
                </a:moveTo>
                <a:lnTo>
                  <a:pt x="3796736" y="0"/>
                </a:lnTo>
                <a:lnTo>
                  <a:pt x="3796736" y="2612382"/>
                </a:lnTo>
                <a:lnTo>
                  <a:pt x="0" y="2612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84537" y="6368573"/>
            <a:ext cx="3956199" cy="2584927"/>
          </a:xfrm>
          <a:custGeom>
            <a:avLst/>
            <a:gdLst/>
            <a:ahLst/>
            <a:cxnLst/>
            <a:rect r="r" b="b" t="t" l="l"/>
            <a:pathLst>
              <a:path h="2584927" w="3956199">
                <a:moveTo>
                  <a:pt x="0" y="0"/>
                </a:moveTo>
                <a:lnTo>
                  <a:pt x="3956199" y="0"/>
                </a:lnTo>
                <a:lnTo>
                  <a:pt x="3956199" y="2584927"/>
                </a:lnTo>
                <a:lnTo>
                  <a:pt x="0" y="25849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92689" y="3206963"/>
            <a:ext cx="4066611" cy="4251236"/>
          </a:xfrm>
          <a:custGeom>
            <a:avLst/>
            <a:gdLst/>
            <a:ahLst/>
            <a:cxnLst/>
            <a:rect r="r" b="b" t="t" l="l"/>
            <a:pathLst>
              <a:path h="4251236" w="4066611">
                <a:moveTo>
                  <a:pt x="0" y="0"/>
                </a:moveTo>
                <a:lnTo>
                  <a:pt x="4066611" y="0"/>
                </a:lnTo>
                <a:lnTo>
                  <a:pt x="4066611" y="4251237"/>
                </a:lnTo>
                <a:lnTo>
                  <a:pt x="0" y="42512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MÉTHODOLOGIE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2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76389" y="889230"/>
            <a:ext cx="935222" cy="18288000"/>
            <a:chOff x="0" y="0"/>
            <a:chExt cx="246314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6314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6314">
                  <a:moveTo>
                    <a:pt x="0" y="0"/>
                  </a:moveTo>
                  <a:lnTo>
                    <a:pt x="246314" y="0"/>
                  </a:lnTo>
                  <a:lnTo>
                    <a:pt x="246314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6314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59747" y="510669"/>
            <a:ext cx="7006088" cy="1221854"/>
            <a:chOff x="0" y="0"/>
            <a:chExt cx="1845225" cy="321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45225" cy="321805"/>
            </a:xfrm>
            <a:custGeom>
              <a:avLst/>
              <a:gdLst/>
              <a:ahLst/>
              <a:cxnLst/>
              <a:rect r="r" b="b" t="t" l="l"/>
              <a:pathLst>
                <a:path h="321805" w="1845225">
                  <a:moveTo>
                    <a:pt x="56356" y="0"/>
                  </a:moveTo>
                  <a:lnTo>
                    <a:pt x="1788868" y="0"/>
                  </a:lnTo>
                  <a:cubicBezTo>
                    <a:pt x="1819993" y="0"/>
                    <a:pt x="1845225" y="25232"/>
                    <a:pt x="1845225" y="56356"/>
                  </a:cubicBezTo>
                  <a:lnTo>
                    <a:pt x="1845225" y="265449"/>
                  </a:lnTo>
                  <a:cubicBezTo>
                    <a:pt x="1845225" y="296573"/>
                    <a:pt x="1819993" y="321805"/>
                    <a:pt x="1788868" y="321805"/>
                  </a:cubicBezTo>
                  <a:lnTo>
                    <a:pt x="56356" y="321805"/>
                  </a:lnTo>
                  <a:cubicBezTo>
                    <a:pt x="25232" y="321805"/>
                    <a:pt x="0" y="296573"/>
                    <a:pt x="0" y="265449"/>
                  </a:cubicBezTo>
                  <a:lnTo>
                    <a:pt x="0" y="56356"/>
                  </a:lnTo>
                  <a:cubicBezTo>
                    <a:pt x="0" y="25232"/>
                    <a:pt x="25232" y="0"/>
                    <a:pt x="56356" y="0"/>
                  </a:cubicBezTo>
                  <a:close/>
                </a:path>
              </a:pathLst>
            </a:custGeom>
            <a:solidFill>
              <a:srgbClr val="2D3C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845225" cy="398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159"/>
                </a:lnSpc>
              </a:pPr>
              <a:r>
                <a:rPr lang="en-US" b="true" sz="4399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TECHNOLOGIES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005299" y="2152290"/>
            <a:ext cx="4101779" cy="1967709"/>
          </a:xfrm>
          <a:custGeom>
            <a:avLst/>
            <a:gdLst/>
            <a:ahLst/>
            <a:cxnLst/>
            <a:rect r="r" b="b" t="t" l="l"/>
            <a:pathLst>
              <a:path h="1967709" w="4101779">
                <a:moveTo>
                  <a:pt x="0" y="0"/>
                </a:moveTo>
                <a:lnTo>
                  <a:pt x="4101779" y="0"/>
                </a:lnTo>
                <a:lnTo>
                  <a:pt x="4101779" y="1967708"/>
                </a:lnTo>
                <a:lnTo>
                  <a:pt x="0" y="196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000" r="0" b="-220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07444" y="2152290"/>
            <a:ext cx="4133302" cy="2075770"/>
          </a:xfrm>
          <a:custGeom>
            <a:avLst/>
            <a:gdLst/>
            <a:ahLst/>
            <a:cxnLst/>
            <a:rect r="r" b="b" t="t" l="l"/>
            <a:pathLst>
              <a:path h="2075770" w="4133302">
                <a:moveTo>
                  <a:pt x="0" y="0"/>
                </a:moveTo>
                <a:lnTo>
                  <a:pt x="4133302" y="0"/>
                </a:lnTo>
                <a:lnTo>
                  <a:pt x="4133302" y="2075770"/>
                </a:lnTo>
                <a:lnTo>
                  <a:pt x="0" y="207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952" r="0" b="-1719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25998" y="6013040"/>
            <a:ext cx="4419001" cy="1767600"/>
          </a:xfrm>
          <a:custGeom>
            <a:avLst/>
            <a:gdLst/>
            <a:ahLst/>
            <a:cxnLst/>
            <a:rect r="r" b="b" t="t" l="l"/>
            <a:pathLst>
              <a:path h="1767600" w="4419001">
                <a:moveTo>
                  <a:pt x="0" y="0"/>
                </a:moveTo>
                <a:lnTo>
                  <a:pt x="4419001" y="0"/>
                </a:lnTo>
                <a:lnTo>
                  <a:pt x="4419001" y="1767600"/>
                </a:lnTo>
                <a:lnTo>
                  <a:pt x="0" y="176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2659" y="2152290"/>
            <a:ext cx="3500232" cy="2075770"/>
          </a:xfrm>
          <a:custGeom>
            <a:avLst/>
            <a:gdLst/>
            <a:ahLst/>
            <a:cxnLst/>
            <a:rect r="r" b="b" t="t" l="l"/>
            <a:pathLst>
              <a:path h="2075770" w="3500232">
                <a:moveTo>
                  <a:pt x="0" y="0"/>
                </a:moveTo>
                <a:lnTo>
                  <a:pt x="3500232" y="0"/>
                </a:lnTo>
                <a:lnTo>
                  <a:pt x="3500232" y="2075770"/>
                </a:lnTo>
                <a:lnTo>
                  <a:pt x="0" y="207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91" t="-3960" r="0" b="-396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480379" y="5181600"/>
            <a:ext cx="19652733" cy="5686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927002" y="4509743"/>
            <a:ext cx="1143000" cy="11430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28429" y="4509743"/>
            <a:ext cx="1143000" cy="11430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177716" y="4383869"/>
            <a:ext cx="1394747" cy="139474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929856" y="4518077"/>
            <a:ext cx="1126332" cy="112633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679143" y="4598315"/>
            <a:ext cx="965856" cy="96585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842311" y="6064366"/>
            <a:ext cx="5665133" cy="3233271"/>
          </a:xfrm>
          <a:custGeom>
            <a:avLst/>
            <a:gdLst/>
            <a:ahLst/>
            <a:cxnLst/>
            <a:rect r="r" b="b" t="t" l="l"/>
            <a:pathLst>
              <a:path h="3233271" w="5665133">
                <a:moveTo>
                  <a:pt x="0" y="0"/>
                </a:moveTo>
                <a:lnTo>
                  <a:pt x="5665133" y="0"/>
                </a:lnTo>
                <a:lnTo>
                  <a:pt x="5665133" y="3233271"/>
                </a:lnTo>
                <a:lnTo>
                  <a:pt x="0" y="32332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126658" y="5564171"/>
            <a:ext cx="2706828" cy="3875817"/>
          </a:xfrm>
          <a:custGeom>
            <a:avLst/>
            <a:gdLst/>
            <a:ahLst/>
            <a:cxnLst/>
            <a:rect r="r" b="b" t="t" l="l"/>
            <a:pathLst>
              <a:path h="3875817" w="2706828">
                <a:moveTo>
                  <a:pt x="0" y="0"/>
                </a:moveTo>
                <a:lnTo>
                  <a:pt x="2706828" y="0"/>
                </a:lnTo>
                <a:lnTo>
                  <a:pt x="2706828" y="3875816"/>
                </a:lnTo>
                <a:lnTo>
                  <a:pt x="0" y="3875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74" r="-4181" b="-2874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306746" y="9698345"/>
            <a:ext cx="772959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5596" y="9698345"/>
            <a:ext cx="761277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9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MÉTHODOLOGIE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DAGtJ0gKzC4</dc:identifier>
  <dcterms:modified xsi:type="dcterms:W3CDTF">2011-08-01T06:04:30Z</dcterms:modified>
  <cp:revision>1</cp:revision>
  <dc:title>Copie de Company Profile Presentation</dc:title>
</cp:coreProperties>
</file>